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01_D849BC66.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7"/>
  </p:notesMasterIdLst>
  <p:sldIdLst>
    <p:sldId id="256" r:id="rId5"/>
    <p:sldId id="257" r:id="rId6"/>
  </p:sldIdLst>
  <p:sldSz cx="9906000" cy="6858000" type="A4"/>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04E8E1-0E3F-3E57-42EB-7A34A9F0D9D4}" name="Carla Moore" initials="CM" userId="S::Carla@flourishtaranaki.org::8f7478cb-72b0-4804-a6fa-a935689fe16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FCA82D-B52D-1385-A31B-1F51DDEF5A95}" v="8" dt="2023-06-07T04:06:44.044"/>
    <p1510:client id="{C3EB1363-4EB2-0629-CFCA-A4937246453A}" v="132" dt="2023-06-10T22:01:16.776"/>
    <p1510:client id="{DA1885BA-6D76-43DB-995A-7BA323357D25}" v="148" dt="2023-06-07T04:18:05.354"/>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a:tcStyle>
        <a:tcBdr/>
        <a:fill>
          <a:solidFill>
            <a:srgbClr val="FFFFFF"/>
          </a:solidFill>
        </a:fill>
      </a:tcStyle>
    </a:band2H>
    <a:firstCo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C7B018BB-80A7-4F77-B60F-C8B233D01FF8}"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a:tcStyle>
        <a:tcBdr/>
        <a:fill>
          <a:solidFill>
            <a:srgbClr val="FFFFFF"/>
          </a:solidFill>
        </a:fill>
      </a:tcStyle>
    </a:band2H>
    <a:firstCo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2708684C-4D16-4618-839F-0558EEFCDFE6}"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 Bridges" userId="S::secretary@flourishtaranaki.org::c21648da-3105-426f-b0a1-06c73bab63c6" providerId="AD" clId="Web-{C3EB1363-4EB2-0629-CFCA-A4937246453A}"/>
    <pc:docChg chg="modSld">
      <pc:chgData name="Anne Bridges" userId="S::secretary@flourishtaranaki.org::c21648da-3105-426f-b0a1-06c73bab63c6" providerId="AD" clId="Web-{C3EB1363-4EB2-0629-CFCA-A4937246453A}" dt="2023-06-10T22:01:12.354" v="106" actId="20577"/>
      <pc:docMkLst>
        <pc:docMk/>
      </pc:docMkLst>
      <pc:sldChg chg="modSp">
        <pc:chgData name="Anne Bridges" userId="S::secretary@flourishtaranaki.org::c21648da-3105-426f-b0a1-06c73bab63c6" providerId="AD" clId="Web-{C3EB1363-4EB2-0629-CFCA-A4937246453A}" dt="2023-06-10T22:00:22.119" v="2" actId="20577"/>
        <pc:sldMkLst>
          <pc:docMk/>
          <pc:sldMk cId="0" sldId="256"/>
        </pc:sldMkLst>
        <pc:spChg chg="mod">
          <ac:chgData name="Anne Bridges" userId="S::secretary@flourishtaranaki.org::c21648da-3105-426f-b0a1-06c73bab63c6" providerId="AD" clId="Web-{C3EB1363-4EB2-0629-CFCA-A4937246453A}" dt="2023-06-10T22:00:22.119" v="2" actId="20577"/>
          <ac:spMkLst>
            <pc:docMk/>
            <pc:sldMk cId="0" sldId="256"/>
            <ac:spMk id="94" creationId="{00000000-0000-0000-0000-000000000000}"/>
          </ac:spMkLst>
        </pc:spChg>
      </pc:sldChg>
      <pc:sldChg chg="modSp">
        <pc:chgData name="Anne Bridges" userId="S::secretary@flourishtaranaki.org::c21648da-3105-426f-b0a1-06c73bab63c6" providerId="AD" clId="Web-{C3EB1363-4EB2-0629-CFCA-A4937246453A}" dt="2023-06-10T22:01:12.354" v="106" actId="20577"/>
        <pc:sldMkLst>
          <pc:docMk/>
          <pc:sldMk cId="3628711014" sldId="257"/>
        </pc:sldMkLst>
        <pc:spChg chg="mod">
          <ac:chgData name="Anne Bridges" userId="S::secretary@flourishtaranaki.org::c21648da-3105-426f-b0a1-06c73bab63c6" providerId="AD" clId="Web-{C3EB1363-4EB2-0629-CFCA-A4937246453A}" dt="2023-06-10T22:00:28.463" v="4" actId="20577"/>
          <ac:spMkLst>
            <pc:docMk/>
            <pc:sldMk cId="3628711014" sldId="257"/>
            <ac:spMk id="94" creationId="{00000000-0000-0000-0000-000000000000}"/>
          </ac:spMkLst>
        </pc:spChg>
        <pc:spChg chg="mod">
          <ac:chgData name="Anne Bridges" userId="S::secretary@flourishtaranaki.org::c21648da-3105-426f-b0a1-06c73bab63c6" providerId="AD" clId="Web-{C3EB1363-4EB2-0629-CFCA-A4937246453A}" dt="2023-06-10T22:01:12.354" v="106" actId="20577"/>
          <ac:spMkLst>
            <pc:docMk/>
            <pc:sldMk cId="3628711014" sldId="257"/>
            <ac:spMk id="108" creationId="{00000000-0000-0000-0000-000000000000}"/>
          </ac:spMkLst>
        </pc:spChg>
        <pc:graphicFrameChg chg="mod modGraphic">
          <ac:chgData name="Anne Bridges" userId="S::secretary@flourishtaranaki.org::c21648da-3105-426f-b0a1-06c73bab63c6" providerId="AD" clId="Web-{C3EB1363-4EB2-0629-CFCA-A4937246453A}" dt="2023-06-10T22:00:50.588" v="98"/>
          <ac:graphicFrameMkLst>
            <pc:docMk/>
            <pc:sldMk cId="3628711014" sldId="257"/>
            <ac:graphicFrameMk id="97" creationId="{00000000-0000-0000-0000-000000000000}"/>
          </ac:graphicFrameMkLst>
        </pc:graphicFrameChg>
      </pc:sldChg>
    </pc:docChg>
  </pc:docChgLst>
  <pc:docChgLst>
    <pc:chgData name="Anne Bridges" userId="S::secretary@flourishtaranaki.org::c21648da-3105-426f-b0a1-06c73bab63c6" providerId="AD" clId="Web-{ACFCA82D-B52D-1385-A31B-1F51DDEF5A95}"/>
    <pc:docChg chg="modSld">
      <pc:chgData name="Anne Bridges" userId="S::secretary@flourishtaranaki.org::c21648da-3105-426f-b0a1-06c73bab63c6" providerId="AD" clId="Web-{ACFCA82D-B52D-1385-A31B-1F51DDEF5A95}" dt="2023-06-07T04:06:42.716" v="4" actId="20577"/>
      <pc:docMkLst>
        <pc:docMk/>
      </pc:docMkLst>
      <pc:sldChg chg="modSp">
        <pc:chgData name="Anne Bridges" userId="S::secretary@flourishtaranaki.org::c21648da-3105-426f-b0a1-06c73bab63c6" providerId="AD" clId="Web-{ACFCA82D-B52D-1385-A31B-1F51DDEF5A95}" dt="2023-06-07T04:06:42.716" v="4" actId="20577"/>
        <pc:sldMkLst>
          <pc:docMk/>
          <pc:sldMk cId="0" sldId="256"/>
        </pc:sldMkLst>
        <pc:spChg chg="mod">
          <ac:chgData name="Anne Bridges" userId="S::secretary@flourishtaranaki.org::c21648da-3105-426f-b0a1-06c73bab63c6" providerId="AD" clId="Web-{ACFCA82D-B52D-1385-A31B-1F51DDEF5A95}" dt="2023-06-07T04:06:42.716" v="4" actId="20577"/>
          <ac:spMkLst>
            <pc:docMk/>
            <pc:sldMk cId="0" sldId="256"/>
            <ac:spMk id="99" creationId="{00000000-0000-0000-0000-000000000000}"/>
          </ac:spMkLst>
        </pc:spChg>
        <pc:spChg chg="mod">
          <ac:chgData name="Anne Bridges" userId="S::secretary@flourishtaranaki.org::c21648da-3105-426f-b0a1-06c73bab63c6" providerId="AD" clId="Web-{ACFCA82D-B52D-1385-A31B-1F51DDEF5A95}" dt="2023-06-07T04:06:30.044" v="1" actId="20577"/>
          <ac:spMkLst>
            <pc:docMk/>
            <pc:sldMk cId="0" sldId="256"/>
            <ac:spMk id="112" creationId="{00000000-0000-0000-0000-000000000000}"/>
          </ac:spMkLst>
        </pc:spChg>
      </pc:sldChg>
    </pc:docChg>
  </pc:docChgLst>
  <pc:docChgLst>
    <pc:chgData name="Anne Bridges" userId="c21648da-3105-426f-b0a1-06c73bab63c6" providerId="ADAL" clId="{DA1885BA-6D76-43DB-995A-7BA323357D25}"/>
    <pc:docChg chg="undo custSel modSld">
      <pc:chgData name="Anne Bridges" userId="c21648da-3105-426f-b0a1-06c73bab63c6" providerId="ADAL" clId="{DA1885BA-6D76-43DB-995A-7BA323357D25}" dt="2023-06-07T04:18:05.354" v="144" actId="14100"/>
      <pc:docMkLst>
        <pc:docMk/>
      </pc:docMkLst>
      <pc:sldChg chg="modSp mod">
        <pc:chgData name="Anne Bridges" userId="c21648da-3105-426f-b0a1-06c73bab63c6" providerId="ADAL" clId="{DA1885BA-6D76-43DB-995A-7BA323357D25}" dt="2023-06-07T04:14:24.787" v="134" actId="14100"/>
        <pc:sldMkLst>
          <pc:docMk/>
          <pc:sldMk cId="0" sldId="256"/>
        </pc:sldMkLst>
        <pc:spChg chg="mod">
          <ac:chgData name="Anne Bridges" userId="c21648da-3105-426f-b0a1-06c73bab63c6" providerId="ADAL" clId="{DA1885BA-6D76-43DB-995A-7BA323357D25}" dt="2023-06-07T04:08:27.696" v="84" actId="20577"/>
          <ac:spMkLst>
            <pc:docMk/>
            <pc:sldMk cId="0" sldId="256"/>
            <ac:spMk id="94" creationId="{00000000-0000-0000-0000-000000000000}"/>
          </ac:spMkLst>
        </pc:spChg>
        <pc:spChg chg="mod">
          <ac:chgData name="Anne Bridges" userId="c21648da-3105-426f-b0a1-06c73bab63c6" providerId="ADAL" clId="{DA1885BA-6D76-43DB-995A-7BA323357D25}" dt="2023-06-07T04:08:05.266" v="72" actId="20577"/>
          <ac:spMkLst>
            <pc:docMk/>
            <pc:sldMk cId="0" sldId="256"/>
            <ac:spMk id="99" creationId="{00000000-0000-0000-0000-000000000000}"/>
          </ac:spMkLst>
        </pc:spChg>
        <pc:spChg chg="mod">
          <ac:chgData name="Anne Bridges" userId="c21648da-3105-426f-b0a1-06c73bab63c6" providerId="ADAL" clId="{DA1885BA-6D76-43DB-995A-7BA323357D25}" dt="2023-06-07T04:14:24.787" v="134" actId="14100"/>
          <ac:spMkLst>
            <pc:docMk/>
            <pc:sldMk cId="0" sldId="256"/>
            <ac:spMk id="102" creationId="{00000000-0000-0000-0000-000000000000}"/>
          </ac:spMkLst>
        </pc:spChg>
        <pc:spChg chg="mod">
          <ac:chgData name="Anne Bridges" userId="c21648da-3105-426f-b0a1-06c73bab63c6" providerId="ADAL" clId="{DA1885BA-6D76-43DB-995A-7BA323357D25}" dt="2023-06-07T04:13:22.630" v="132" actId="1037"/>
          <ac:spMkLst>
            <pc:docMk/>
            <pc:sldMk cId="0" sldId="256"/>
            <ac:spMk id="103" creationId="{00000000-0000-0000-0000-000000000000}"/>
          </ac:spMkLst>
        </pc:spChg>
        <pc:graphicFrameChg chg="mod modGraphic">
          <ac:chgData name="Anne Bridges" userId="c21648da-3105-426f-b0a1-06c73bab63c6" providerId="ADAL" clId="{DA1885BA-6D76-43DB-995A-7BA323357D25}" dt="2023-06-07T04:13:46.168" v="133" actId="20577"/>
          <ac:graphicFrameMkLst>
            <pc:docMk/>
            <pc:sldMk cId="0" sldId="256"/>
            <ac:graphicFrameMk id="115" creationId="{00000000-0000-0000-0000-000000000000}"/>
          </ac:graphicFrameMkLst>
        </pc:graphicFrameChg>
      </pc:sldChg>
      <pc:sldChg chg="modSp mod">
        <pc:chgData name="Anne Bridges" userId="c21648da-3105-426f-b0a1-06c73bab63c6" providerId="ADAL" clId="{DA1885BA-6D76-43DB-995A-7BA323357D25}" dt="2023-06-07T04:18:05.354" v="144" actId="14100"/>
        <pc:sldMkLst>
          <pc:docMk/>
          <pc:sldMk cId="3628711014" sldId="257"/>
        </pc:sldMkLst>
        <pc:spChg chg="mod">
          <ac:chgData name="Anne Bridges" userId="c21648da-3105-426f-b0a1-06c73bab63c6" providerId="ADAL" clId="{DA1885BA-6D76-43DB-995A-7BA323357D25}" dt="2023-06-07T04:12:04.948" v="120" actId="122"/>
          <ac:spMkLst>
            <pc:docMk/>
            <pc:sldMk cId="3628711014" sldId="257"/>
            <ac:spMk id="3" creationId="{A4E772C0-678B-4810-DDB3-B5215512A76A}"/>
          </ac:spMkLst>
        </pc:spChg>
        <pc:spChg chg="mod">
          <ac:chgData name="Anne Bridges" userId="c21648da-3105-426f-b0a1-06c73bab63c6" providerId="ADAL" clId="{DA1885BA-6D76-43DB-995A-7BA323357D25}" dt="2023-06-07T04:10:06.620" v="105" actId="20577"/>
          <ac:spMkLst>
            <pc:docMk/>
            <pc:sldMk cId="3628711014" sldId="257"/>
            <ac:spMk id="94" creationId="{00000000-0000-0000-0000-000000000000}"/>
          </ac:spMkLst>
        </pc:spChg>
        <pc:spChg chg="mod">
          <ac:chgData name="Anne Bridges" userId="c21648da-3105-426f-b0a1-06c73bab63c6" providerId="ADAL" clId="{DA1885BA-6D76-43DB-995A-7BA323357D25}" dt="2023-06-07T04:16:35.410" v="141" actId="1076"/>
          <ac:spMkLst>
            <pc:docMk/>
            <pc:sldMk cId="3628711014" sldId="257"/>
            <ac:spMk id="99" creationId="{00000000-0000-0000-0000-000000000000}"/>
          </ac:spMkLst>
        </pc:spChg>
        <pc:spChg chg="mod">
          <ac:chgData name="Anne Bridges" userId="c21648da-3105-426f-b0a1-06c73bab63c6" providerId="ADAL" clId="{DA1885BA-6D76-43DB-995A-7BA323357D25}" dt="2023-06-07T04:11:33.249" v="116" actId="1037"/>
          <ac:spMkLst>
            <pc:docMk/>
            <pc:sldMk cId="3628711014" sldId="257"/>
            <ac:spMk id="100" creationId="{00000000-0000-0000-0000-000000000000}"/>
          </ac:spMkLst>
        </pc:spChg>
        <pc:spChg chg="mod">
          <ac:chgData name="Anne Bridges" userId="c21648da-3105-426f-b0a1-06c73bab63c6" providerId="ADAL" clId="{DA1885BA-6D76-43DB-995A-7BA323357D25}" dt="2023-06-07T04:12:12.965" v="121" actId="122"/>
          <ac:spMkLst>
            <pc:docMk/>
            <pc:sldMk cId="3628711014" sldId="257"/>
            <ac:spMk id="105" creationId="{00000000-0000-0000-0000-000000000000}"/>
          </ac:spMkLst>
        </pc:spChg>
        <pc:spChg chg="mod">
          <ac:chgData name="Anne Bridges" userId="c21648da-3105-426f-b0a1-06c73bab63c6" providerId="ADAL" clId="{DA1885BA-6D76-43DB-995A-7BA323357D25}" dt="2023-06-07T04:12:17.486" v="122" actId="122"/>
          <ac:spMkLst>
            <pc:docMk/>
            <pc:sldMk cId="3628711014" sldId="257"/>
            <ac:spMk id="108" creationId="{00000000-0000-0000-0000-000000000000}"/>
          </ac:spMkLst>
        </pc:spChg>
        <pc:spChg chg="mod">
          <ac:chgData name="Anne Bridges" userId="c21648da-3105-426f-b0a1-06c73bab63c6" providerId="ADAL" clId="{DA1885BA-6D76-43DB-995A-7BA323357D25}" dt="2023-06-07T04:08:57.130" v="86" actId="255"/>
          <ac:spMkLst>
            <pc:docMk/>
            <pc:sldMk cId="3628711014" sldId="257"/>
            <ac:spMk id="112" creationId="{00000000-0000-0000-0000-000000000000}"/>
          </ac:spMkLst>
        </pc:spChg>
        <pc:spChg chg="mod">
          <ac:chgData name="Anne Bridges" userId="c21648da-3105-426f-b0a1-06c73bab63c6" providerId="ADAL" clId="{DA1885BA-6D76-43DB-995A-7BA323357D25}" dt="2023-06-07T04:11:40.273" v="117" actId="1037"/>
          <ac:spMkLst>
            <pc:docMk/>
            <pc:sldMk cId="3628711014" sldId="257"/>
            <ac:spMk id="113" creationId="{00000000-0000-0000-0000-000000000000}"/>
          </ac:spMkLst>
        </pc:spChg>
        <pc:spChg chg="mod">
          <ac:chgData name="Anne Bridges" userId="c21648da-3105-426f-b0a1-06c73bab63c6" providerId="ADAL" clId="{DA1885BA-6D76-43DB-995A-7BA323357D25}" dt="2023-06-07T04:11:55.170" v="119" actId="1076"/>
          <ac:spMkLst>
            <pc:docMk/>
            <pc:sldMk cId="3628711014" sldId="257"/>
            <ac:spMk id="114" creationId="{00000000-0000-0000-0000-000000000000}"/>
          </ac:spMkLst>
        </pc:spChg>
        <pc:grpChg chg="mod">
          <ac:chgData name="Anne Bridges" userId="c21648da-3105-426f-b0a1-06c73bab63c6" providerId="ADAL" clId="{DA1885BA-6D76-43DB-995A-7BA323357D25}" dt="2023-06-07T04:16:13.746" v="139" actId="1076"/>
          <ac:grpSpMkLst>
            <pc:docMk/>
            <pc:sldMk cId="3628711014" sldId="257"/>
            <ac:grpSpMk id="106" creationId="{00000000-0000-0000-0000-000000000000}"/>
          </ac:grpSpMkLst>
        </pc:grpChg>
        <pc:grpChg chg="mod">
          <ac:chgData name="Anne Bridges" userId="c21648da-3105-426f-b0a1-06c73bab63c6" providerId="ADAL" clId="{DA1885BA-6D76-43DB-995A-7BA323357D25}" dt="2023-06-07T04:18:05.354" v="144" actId="14100"/>
          <ac:grpSpMkLst>
            <pc:docMk/>
            <pc:sldMk cId="3628711014" sldId="257"/>
            <ac:grpSpMk id="109" creationId="{00000000-0000-0000-0000-000000000000}"/>
          </ac:grpSpMkLst>
        </pc:grpChg>
        <pc:graphicFrameChg chg="mod modGraphic">
          <ac:chgData name="Anne Bridges" userId="c21648da-3105-426f-b0a1-06c73bab63c6" providerId="ADAL" clId="{DA1885BA-6D76-43DB-995A-7BA323357D25}" dt="2023-06-07T04:17:57.467" v="143" actId="1076"/>
          <ac:graphicFrameMkLst>
            <pc:docMk/>
            <pc:sldMk cId="3628711014" sldId="257"/>
            <ac:graphicFrameMk id="97" creationId="{00000000-0000-0000-0000-000000000000}"/>
          </ac:graphicFrameMkLst>
        </pc:graphicFrameChg>
        <pc:graphicFrameChg chg="mod">
          <ac:chgData name="Anne Bridges" userId="c21648da-3105-426f-b0a1-06c73bab63c6" providerId="ADAL" clId="{DA1885BA-6D76-43DB-995A-7BA323357D25}" dt="2023-06-07T04:16:27.674" v="140" actId="1076"/>
          <ac:graphicFrameMkLst>
            <pc:docMk/>
            <pc:sldMk cId="3628711014" sldId="257"/>
            <ac:graphicFrameMk id="115" creationId="{00000000-0000-0000-0000-000000000000}"/>
          </ac:graphicFrameMkLst>
        </pc:graphicFrameChg>
      </pc:sldChg>
    </pc:docChg>
  </pc:docChgLst>
</pc:chgInfo>
</file>

<file path=ppt/comments/modernComment_101_D849BC66.xml><?xml version="1.0" encoding="utf-8"?>
<p188:cmLst xmlns:a="http://schemas.openxmlformats.org/drawingml/2006/main" xmlns:r="http://schemas.openxmlformats.org/officeDocument/2006/relationships" xmlns:p188="http://schemas.microsoft.com/office/powerpoint/2018/8/main">
  <p188:cm id="{5B875FDC-FA2E-F340-915A-77B90503FCE9}" authorId="{0804E8E1-0E3F-3E57-42EB-7A34A9F0D9D4}" created="2023-04-13T02:14:56.651">
    <ac:deMkLst xmlns:ac="http://schemas.microsoft.com/office/drawing/2013/main/command">
      <pc:docMk xmlns:pc="http://schemas.microsoft.com/office/powerpoint/2013/main/command"/>
      <pc:sldMk xmlns:pc="http://schemas.microsoft.com/office/powerpoint/2013/main/command" cId="3628711014" sldId="257"/>
      <ac:graphicFrameMk id="97" creationId="{00000000-0000-0000-0000-000000000000}"/>
    </ac:deMkLst>
    <p188:txBody>
      <a:bodyPr/>
      <a:lstStyle/>
      <a:p>
        <a:r>
          <a:rPr lang="en-US"/>
          <a:t>Simon - I understand the concern around the points that seem not in our lane.
I have changed the word from develop these tools to ‘share  these tools, which is fundamental in reducing the duplication and resource wasting for our service providers. One person has a widget that gets shared with others, one person goes to conference and has a forum to share with us all, we all pull together to bring a speaker to town, we back each other up for facilitation, we provide supportive chatter and share the coffee, we gather the stats from everyone and these are broken down for everyone to take advantage of, when a videographer is hired, 5 groups take advantage of this, when we have a te tiriti workshop, we invite all the service providers who can’t activate their own workshop due to cost or low numbers etc etc.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952500" y="685800"/>
            <a:ext cx="4953000" cy="3429000"/>
          </a:xfrm>
          <a:prstGeom prst="rect">
            <a:avLst/>
          </a:prstGeom>
        </p:spPr>
        <p:txBody>
          <a:bodyPr/>
          <a:lstStyle/>
          <a:p>
            <a:endParaRPr/>
          </a:p>
        </p:txBody>
      </p:sp>
      <p:sp>
        <p:nvSpPr>
          <p:cNvPr id="117" name="Shape 117"/>
          <p:cNvSpPr>
            <a:spLocks noGrp="1"/>
          </p:cNvSpPr>
          <p:nvPr>
            <p:ph type="body" sz="quarter" idx="1"/>
          </p:nvPr>
        </p:nvSpPr>
        <p:spPr>
          <a:prstGeom prst="rect">
            <a:avLst/>
          </a:prstGeom>
        </p:spPr>
        <p:txBody>
          <a:bodyPr/>
          <a:lstStyle/>
          <a:p>
            <a:pPr>
              <a:defRPr sz="1800" i="1">
                <a:latin typeface="Open Sans Regular"/>
                <a:ea typeface="Open Sans Regular"/>
                <a:cs typeface="Open Sans Regular"/>
                <a:sym typeface="Open Sans Regular"/>
              </a:defRPr>
            </a:pPr>
            <a:r>
              <a:t>Kotahitanga and </a:t>
            </a:r>
            <a:r>
              <a:rPr err="1"/>
              <a:t>nga</a:t>
            </a:r>
            <a:r>
              <a:t> </a:t>
            </a:r>
            <a:r>
              <a:rPr err="1"/>
              <a:t>Hononga</a:t>
            </a:r>
            <a:r>
              <a:rPr i="0"/>
              <a:t> – acknowledging the importance of the relationships of the various service providers and stakeholders, while aiming for unity in everything we do.</a:t>
            </a:r>
          </a:p>
          <a:p>
            <a:pPr>
              <a:lnSpc>
                <a:spcPct val="115000"/>
              </a:lnSpc>
              <a:defRPr sz="1800">
                <a:latin typeface="Open Sans Regular"/>
                <a:ea typeface="Open Sans Regular"/>
                <a:cs typeface="Open Sans Regular"/>
                <a:sym typeface="Open Sans Regular"/>
              </a:defRPr>
            </a:pPr>
            <a:r>
              <a:t> </a:t>
            </a:r>
          </a:p>
          <a:p>
            <a:pPr>
              <a:lnSpc>
                <a:spcPct val="115000"/>
              </a:lnSpc>
              <a:defRPr sz="1800" i="1">
                <a:latin typeface="Open Sans Regular"/>
                <a:ea typeface="Open Sans Regular"/>
                <a:cs typeface="Open Sans Regular"/>
                <a:sym typeface="Open Sans Regular"/>
              </a:defRPr>
            </a:pPr>
            <a:r>
              <a:t> Hope</a:t>
            </a:r>
          </a:p>
          <a:p>
            <a:pPr>
              <a:lnSpc>
                <a:spcPct val="115000"/>
              </a:lnSpc>
              <a:defRPr sz="1800">
                <a:latin typeface="Open Sans Regular"/>
                <a:ea typeface="Open Sans Regular"/>
                <a:cs typeface="Open Sans Regular"/>
                <a:sym typeface="Open Sans Regular"/>
              </a:defRPr>
            </a:pPr>
            <a:r>
              <a:t> </a:t>
            </a:r>
          </a:p>
          <a:p>
            <a:pPr>
              <a:lnSpc>
                <a:spcPct val="115000"/>
              </a:lnSpc>
              <a:defRPr sz="1800" i="1">
                <a:latin typeface="Open Sans Regular"/>
                <a:ea typeface="Open Sans Regular"/>
                <a:cs typeface="Open Sans Regular"/>
                <a:sym typeface="Open Sans Regular"/>
              </a:defRPr>
            </a:pPr>
            <a:r>
              <a:rPr err="1"/>
              <a:t>Manaakitanga</a:t>
            </a:r>
            <a:r>
              <a:rPr i="0"/>
              <a:t> – connectedness and relationship through caring and nurturing and looking after those who come into </a:t>
            </a:r>
            <a:r>
              <a:rPr i="0" err="1"/>
              <a:t>Floruish’s</a:t>
            </a:r>
            <a:r>
              <a:rPr i="0"/>
              <a:t> arms.</a:t>
            </a:r>
          </a:p>
          <a:p>
            <a:pPr>
              <a:lnSpc>
                <a:spcPct val="115000"/>
              </a:lnSpc>
              <a:defRPr sz="1800">
                <a:latin typeface="Open Sans Regular"/>
                <a:ea typeface="Open Sans Regular"/>
                <a:cs typeface="Open Sans Regular"/>
                <a:sym typeface="Open Sans Regular"/>
              </a:defRPr>
            </a:pPr>
            <a:r>
              <a:t> </a:t>
            </a:r>
          </a:p>
          <a:p>
            <a:pPr>
              <a:lnSpc>
                <a:spcPct val="115000"/>
              </a:lnSpc>
              <a:defRPr sz="1800" i="1">
                <a:latin typeface="Open Sans Regular"/>
                <a:ea typeface="Open Sans Regular"/>
                <a:cs typeface="Open Sans Regular"/>
                <a:sym typeface="Open Sans Regular"/>
              </a:defRPr>
            </a:pPr>
            <a:r>
              <a:t>Support, and  Education</a:t>
            </a:r>
          </a:p>
          <a:p>
            <a:pPr>
              <a:lnSpc>
                <a:spcPct val="115000"/>
              </a:lnSpc>
              <a:defRPr sz="1800">
                <a:latin typeface="Open Sans Regular"/>
                <a:ea typeface="Open Sans Regular"/>
                <a:cs typeface="Open Sans Regular"/>
                <a:sym typeface="Open Sans Regular"/>
              </a:defRPr>
            </a:pPr>
            <a:r>
              <a:t> </a:t>
            </a:r>
          </a:p>
          <a:p>
            <a:pPr>
              <a:defRPr sz="1800" i="1">
                <a:latin typeface="Open Sans Regular"/>
                <a:ea typeface="Open Sans Regular"/>
                <a:cs typeface="Open Sans Regular"/>
                <a:sym typeface="Open Sans Regular"/>
              </a:defRPr>
            </a:pPr>
            <a:r>
              <a:t>Mana motu hake/ Tino </a:t>
            </a:r>
            <a:r>
              <a:rPr err="1"/>
              <a:t>ranatiratanga</a:t>
            </a:r>
            <a:r>
              <a:t>/ </a:t>
            </a:r>
            <a:r>
              <a:rPr err="1"/>
              <a:t>whakamana</a:t>
            </a:r>
            <a:r>
              <a:t> - </a:t>
            </a:r>
            <a:r>
              <a:rPr i="0"/>
              <a:t>we acknowledge the importance of self determination of each caregiver and  whānau, and their right to make the decisions about their own lives, as well as the right of each service provider to do the same, under the agreed principles. </a:t>
            </a:r>
          </a:p>
          <a:p>
            <a:pPr>
              <a:defRPr sz="1800">
                <a:latin typeface="Open Sans Regular"/>
                <a:ea typeface="Open Sans Regular"/>
                <a:cs typeface="Open Sans Regular"/>
                <a:sym typeface="Open Sans Regular"/>
              </a:defRPr>
            </a:pPr>
            <a:r>
              <a:t>We want our whanau to be active in their own lives and decision making. </a:t>
            </a:r>
          </a:p>
          <a:p>
            <a:pPr>
              <a:lnSpc>
                <a:spcPct val="115000"/>
              </a:lnSpc>
              <a:defRPr sz="1800">
                <a:latin typeface="Open Sans Regular"/>
                <a:ea typeface="Open Sans Regular"/>
                <a:cs typeface="Open Sans Regular"/>
                <a:sym typeface="Open Sans Regular"/>
              </a:defRPr>
            </a:pPr>
            <a:r>
              <a:t> </a:t>
            </a:r>
          </a:p>
          <a:p>
            <a:pPr>
              <a:lnSpc>
                <a:spcPct val="115000"/>
              </a:lnSpc>
              <a:defRPr sz="1800">
                <a:latin typeface="Open Sans Regular"/>
                <a:ea typeface="Open Sans Regular"/>
                <a:cs typeface="Open Sans Regular"/>
                <a:sym typeface="Open Sans Regular"/>
              </a:defRPr>
            </a:pPr>
            <a:r>
              <a:t> </a:t>
            </a:r>
          </a:p>
          <a:p>
            <a:pPr>
              <a:lnSpc>
                <a:spcPct val="115000"/>
              </a:lnSpc>
              <a:defRPr sz="1800">
                <a:latin typeface="Open Sans Regular"/>
                <a:ea typeface="Open Sans Regular"/>
                <a:cs typeface="Open Sans Regular"/>
                <a:sym typeface="Open Sans Regular"/>
              </a:defRPr>
            </a:pPr>
            <a:r>
              <a:t> </a:t>
            </a:r>
          </a:p>
          <a:p>
            <a:pPr>
              <a:lnSpc>
                <a:spcPct val="115000"/>
              </a:lnSpc>
              <a:defRPr sz="1800">
                <a:latin typeface="Open Sans Regular"/>
                <a:ea typeface="Open Sans Regular"/>
                <a:cs typeface="Open Sans Regular"/>
                <a:sym typeface="Open Sans Regular"/>
              </a:defRPr>
            </a:pPr>
            <a:r>
              <a:t> </a:t>
            </a:r>
          </a:p>
          <a:p>
            <a:pPr>
              <a:lnSpc>
                <a:spcPct val="115000"/>
              </a:lnSpc>
              <a:defRPr sz="1800">
                <a:latin typeface="Open Sans Bold"/>
                <a:ea typeface="Open Sans Bold"/>
                <a:cs typeface="Open Sans Bold"/>
                <a:sym typeface="Open Sans Bold"/>
              </a:defRPr>
            </a:pPr>
            <a:r>
              <a:t>Our </a:t>
            </a:r>
            <a:r>
              <a:rPr err="1"/>
              <a:t>pou</a:t>
            </a:r>
            <a:r>
              <a:t>:</a:t>
            </a:r>
          </a:p>
          <a:p>
            <a:pPr>
              <a:defRPr sz="1800">
                <a:latin typeface="Open Sans Regular"/>
                <a:ea typeface="Open Sans Regular"/>
                <a:cs typeface="Open Sans Regular"/>
                <a:sym typeface="Open Sans Regular"/>
              </a:defRPr>
            </a:pPr>
            <a:r>
              <a:t>Support, Wellbeing, Growth and Play.  </a:t>
            </a:r>
          </a:p>
          <a:p>
            <a:pPr>
              <a:defRPr sz="1800">
                <a:latin typeface="Open Sans Regular"/>
                <a:ea typeface="Open Sans Regular"/>
                <a:cs typeface="Open Sans Regular"/>
                <a:sym typeface="Open Sans Regular"/>
              </a:defRPr>
            </a:pPr>
            <a:r>
              <a:t> </a:t>
            </a:r>
          </a:p>
          <a:p>
            <a:pPr>
              <a:defRPr sz="1800">
                <a:latin typeface="Open Sans Regular"/>
                <a:ea typeface="Open Sans Regular"/>
                <a:cs typeface="Open Sans Regular"/>
                <a:sym typeface="Open Sans Regular"/>
              </a:defRPr>
            </a:pPr>
            <a:r>
              <a:t>We seek to do this by incorporating Sir Mason Durie’s </a:t>
            </a:r>
            <a:r>
              <a:rPr lang="mi-NZ"/>
              <a:t>T</a:t>
            </a:r>
            <a:r>
              <a:t>e </a:t>
            </a:r>
            <a:r>
              <a:rPr lang="mi-NZ"/>
              <a:t>W</a:t>
            </a:r>
            <a:r>
              <a:t>hare </a:t>
            </a:r>
            <a:r>
              <a:rPr lang="mi-NZ"/>
              <a:t>T</a:t>
            </a:r>
            <a:r>
              <a:rPr err="1"/>
              <a:t>apa</a:t>
            </a:r>
            <a:r>
              <a:t> </a:t>
            </a:r>
            <a:r>
              <a:rPr lang="mi-NZ"/>
              <a:t>W</a:t>
            </a:r>
            <a:r>
              <a:t>ha model of health and wellbeing.  </a:t>
            </a:r>
          </a:p>
          <a:p>
            <a:pPr marL="342900" indent="-342900">
              <a:buSzPct val="100000"/>
              <a:buFont typeface="Symbol"/>
              <a:buChar char="·"/>
              <a:defRPr sz="1800">
                <a:latin typeface="Open Sans Regular"/>
                <a:ea typeface="Open Sans Regular"/>
                <a:cs typeface="Open Sans Regular"/>
                <a:sym typeface="Open Sans Regular"/>
              </a:defRPr>
            </a:pPr>
            <a:r>
              <a:t>Taha Wairua ensures that we acknowledge a connection to something larger than ourselves and acknowledges that to be healthy, we need to nurture our spirit in ways that give us joy and connection. This includes the environment we occupy. Flourish will take care to think about the environment we provide, to acknowledge spiritual connections and to bring those into our space. </a:t>
            </a:r>
            <a:r>
              <a:rPr lang="mi-NZ"/>
              <a:t>We use karakia and whakatauki to acknoweldge the wisdom of tūpuna, and to support us in our life.</a:t>
            </a:r>
            <a:endParaRPr/>
          </a:p>
          <a:p>
            <a:pPr>
              <a:defRPr sz="1800">
                <a:latin typeface="Open Sans Regular"/>
                <a:ea typeface="Open Sans Regular"/>
                <a:cs typeface="Open Sans Regular"/>
                <a:sym typeface="Open Sans Regular"/>
              </a:defRPr>
            </a:pPr>
            <a:r>
              <a:t> </a:t>
            </a:r>
          </a:p>
          <a:p>
            <a:pPr marL="342900" indent="-342900">
              <a:buSzPct val="100000"/>
              <a:buFont typeface="Symbol"/>
              <a:buChar char="·"/>
              <a:defRPr sz="1800">
                <a:latin typeface="Open Sans Regular"/>
                <a:ea typeface="Open Sans Regular"/>
                <a:cs typeface="Open Sans Regular"/>
                <a:sym typeface="Open Sans Regular"/>
              </a:defRPr>
            </a:pPr>
            <a:r>
              <a:t>Taha Whanau acknowledges that no person comes without their whanau and that a person’s health relies on their connection with others. We will foster those connections with us and others. </a:t>
            </a:r>
          </a:p>
          <a:p>
            <a:pPr>
              <a:defRPr sz="1800">
                <a:latin typeface="Open Sans Regular"/>
                <a:ea typeface="Open Sans Regular"/>
                <a:cs typeface="Open Sans Regular"/>
                <a:sym typeface="Open Sans Regular"/>
              </a:defRPr>
            </a:pPr>
            <a:r>
              <a:t> </a:t>
            </a:r>
          </a:p>
          <a:p>
            <a:pPr marL="342900" indent="-342900">
              <a:buSzPct val="100000"/>
              <a:buFont typeface="Symbol"/>
              <a:buChar char="·"/>
              <a:defRPr sz="1800">
                <a:latin typeface="Open Sans Regular"/>
                <a:ea typeface="Open Sans Regular"/>
                <a:cs typeface="Open Sans Regular"/>
                <a:sym typeface="Open Sans Regular"/>
              </a:defRPr>
            </a:pPr>
            <a:r>
              <a:t>Taha </a:t>
            </a:r>
            <a:r>
              <a:rPr err="1"/>
              <a:t>Hinengaro</a:t>
            </a:r>
            <a:r>
              <a:t> acknowledges the importance of our thoughts and feelings and the interaction this has with our overall health. Flourish will actively work on incorporating mindfulness principles as well as engaging with health professionals trained in ensuring the mental health of our whānau, as well as the mental health of the practitioners in the </a:t>
            </a:r>
            <a:r>
              <a:rPr err="1"/>
              <a:t>organisation</a:t>
            </a:r>
            <a:r>
              <a:t>. </a:t>
            </a:r>
          </a:p>
          <a:p>
            <a:pPr>
              <a:defRPr sz="1800">
                <a:latin typeface="Open Sans Regular"/>
                <a:ea typeface="Open Sans Regular"/>
                <a:cs typeface="Open Sans Regular"/>
                <a:sym typeface="Open Sans Regular"/>
              </a:defRPr>
            </a:pPr>
            <a:r>
              <a:t> </a:t>
            </a:r>
          </a:p>
          <a:p>
            <a:pPr marL="342900" indent="-342900">
              <a:buSzPct val="100000"/>
              <a:buFont typeface="Symbol"/>
              <a:buChar char="·"/>
              <a:defRPr sz="1800">
                <a:latin typeface="Open Sans Regular"/>
                <a:ea typeface="Open Sans Regular"/>
                <a:cs typeface="Open Sans Regular"/>
                <a:sym typeface="Open Sans Regular"/>
              </a:defRPr>
            </a:pPr>
            <a:r>
              <a:t>Taha </a:t>
            </a:r>
            <a:r>
              <a:rPr err="1"/>
              <a:t>Tinana</a:t>
            </a:r>
            <a:r>
              <a:t> acknowledges the importance of physical health. We will encourage the health of ourselves and our whānau in this way, ensuring our practice incorporates this value.</a:t>
            </a:r>
          </a:p>
          <a:p>
            <a:pPr indent="457200">
              <a:defRPr sz="1800">
                <a:latin typeface="Open Sans Regular"/>
                <a:ea typeface="Open Sans Regular"/>
                <a:cs typeface="Open Sans Regular"/>
                <a:sym typeface="Open Sans Regular"/>
              </a:defRPr>
            </a:pPr>
            <a:r>
              <a:t> </a:t>
            </a:r>
          </a:p>
          <a:p>
            <a:pPr>
              <a:lnSpc>
                <a:spcPct val="115000"/>
              </a:lnSpc>
              <a:defRPr sz="1800">
                <a:latin typeface="Open Sans Regular"/>
                <a:ea typeface="Open Sans Regular"/>
                <a:cs typeface="Open Sans Regular"/>
                <a:sym typeface="Open Sans Regular"/>
              </a:defRPr>
            </a:pPr>
            <a:r>
              <a:t>Cultural awareness and acknowledgment of </a:t>
            </a:r>
            <a:r>
              <a:rPr err="1"/>
              <a:t>Te</a:t>
            </a:r>
            <a:r>
              <a:t> </a:t>
            </a:r>
            <a:r>
              <a:rPr err="1"/>
              <a:t>Tiriti</a:t>
            </a:r>
            <a:r>
              <a:t> o Waitangi must be a guiding principle for our Flourish Taranaki Community Trust Board, who provides the roof for Flourish, as our </a:t>
            </a:r>
            <a:r>
              <a:rPr err="1"/>
              <a:t>Kaitaki</a:t>
            </a:r>
            <a:r>
              <a:t>. We wish to acknowledge  and uphold ‘Tikanga Taranaki’.</a:t>
            </a:r>
            <a:r>
              <a:rPr lang="mi-NZ"/>
              <a:t>  We acknowledge Tūparikino and Te Atiawa as the kaitiaki of the whenua we are currently located on</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952500" y="685800"/>
            <a:ext cx="4953000" cy="3429000"/>
          </a:xfrm>
          <a:prstGeom prst="rect">
            <a:avLst/>
          </a:prstGeom>
        </p:spPr>
        <p:txBody>
          <a:bodyPr/>
          <a:lstStyle/>
          <a:p>
            <a:endParaRPr/>
          </a:p>
        </p:txBody>
      </p:sp>
      <p:sp>
        <p:nvSpPr>
          <p:cNvPr id="117" name="Shape 117"/>
          <p:cNvSpPr>
            <a:spLocks noGrp="1"/>
          </p:cNvSpPr>
          <p:nvPr>
            <p:ph type="body" sz="quarter" idx="1"/>
          </p:nvPr>
        </p:nvSpPr>
        <p:spPr>
          <a:prstGeom prst="rect">
            <a:avLst/>
          </a:prstGeom>
        </p:spPr>
        <p:txBody>
          <a:bodyPr/>
          <a:lstStyle/>
          <a:p>
            <a:pPr>
              <a:defRPr sz="1800" i="1">
                <a:latin typeface="Open Sans Regular"/>
                <a:ea typeface="Open Sans Regular"/>
                <a:cs typeface="Open Sans Regular"/>
                <a:sym typeface="Open Sans Regular"/>
              </a:defRPr>
            </a:pPr>
            <a:r>
              <a:t>Kotahitanga and </a:t>
            </a:r>
            <a:r>
              <a:rPr err="1"/>
              <a:t>nga</a:t>
            </a:r>
            <a:r>
              <a:t> </a:t>
            </a:r>
            <a:r>
              <a:rPr err="1"/>
              <a:t>Hononga</a:t>
            </a:r>
            <a:r>
              <a:rPr i="0"/>
              <a:t> – acknowledging the importance of the relationships of the various service providers and stakeholders, while aiming for unity in everything we do.</a:t>
            </a:r>
          </a:p>
          <a:p>
            <a:pPr>
              <a:lnSpc>
                <a:spcPct val="115000"/>
              </a:lnSpc>
              <a:defRPr sz="1800">
                <a:latin typeface="Open Sans Regular"/>
                <a:ea typeface="Open Sans Regular"/>
                <a:cs typeface="Open Sans Regular"/>
                <a:sym typeface="Open Sans Regular"/>
              </a:defRPr>
            </a:pPr>
            <a:r>
              <a:t> </a:t>
            </a:r>
          </a:p>
          <a:p>
            <a:pPr>
              <a:lnSpc>
                <a:spcPct val="115000"/>
              </a:lnSpc>
              <a:defRPr sz="1800" i="1">
                <a:latin typeface="Open Sans Regular"/>
                <a:ea typeface="Open Sans Regular"/>
                <a:cs typeface="Open Sans Regular"/>
                <a:sym typeface="Open Sans Regular"/>
              </a:defRPr>
            </a:pPr>
            <a:r>
              <a:t> Hope</a:t>
            </a:r>
          </a:p>
          <a:p>
            <a:pPr>
              <a:lnSpc>
                <a:spcPct val="115000"/>
              </a:lnSpc>
              <a:defRPr sz="1800">
                <a:latin typeface="Open Sans Regular"/>
                <a:ea typeface="Open Sans Regular"/>
                <a:cs typeface="Open Sans Regular"/>
                <a:sym typeface="Open Sans Regular"/>
              </a:defRPr>
            </a:pPr>
            <a:r>
              <a:t> </a:t>
            </a:r>
          </a:p>
          <a:p>
            <a:pPr>
              <a:lnSpc>
                <a:spcPct val="115000"/>
              </a:lnSpc>
              <a:defRPr sz="1800" i="1">
                <a:latin typeface="Open Sans Regular"/>
                <a:ea typeface="Open Sans Regular"/>
                <a:cs typeface="Open Sans Regular"/>
                <a:sym typeface="Open Sans Regular"/>
              </a:defRPr>
            </a:pPr>
            <a:r>
              <a:rPr err="1"/>
              <a:t>Manaakitanga</a:t>
            </a:r>
            <a:r>
              <a:rPr i="0"/>
              <a:t> – connectedness and relationship through caring and nurturing and looking after those who come into </a:t>
            </a:r>
            <a:r>
              <a:rPr i="0" err="1"/>
              <a:t>Floruish’s</a:t>
            </a:r>
            <a:r>
              <a:rPr i="0"/>
              <a:t> arms.</a:t>
            </a:r>
          </a:p>
          <a:p>
            <a:pPr>
              <a:lnSpc>
                <a:spcPct val="115000"/>
              </a:lnSpc>
              <a:defRPr sz="1800">
                <a:latin typeface="Open Sans Regular"/>
                <a:ea typeface="Open Sans Regular"/>
                <a:cs typeface="Open Sans Regular"/>
                <a:sym typeface="Open Sans Regular"/>
              </a:defRPr>
            </a:pPr>
            <a:r>
              <a:t> </a:t>
            </a:r>
          </a:p>
          <a:p>
            <a:pPr>
              <a:lnSpc>
                <a:spcPct val="115000"/>
              </a:lnSpc>
              <a:defRPr sz="1800" i="1">
                <a:latin typeface="Open Sans Regular"/>
                <a:ea typeface="Open Sans Regular"/>
                <a:cs typeface="Open Sans Regular"/>
                <a:sym typeface="Open Sans Regular"/>
              </a:defRPr>
            </a:pPr>
            <a:r>
              <a:t>Support, and  Education</a:t>
            </a:r>
          </a:p>
          <a:p>
            <a:pPr>
              <a:lnSpc>
                <a:spcPct val="115000"/>
              </a:lnSpc>
              <a:defRPr sz="1800">
                <a:latin typeface="Open Sans Regular"/>
                <a:ea typeface="Open Sans Regular"/>
                <a:cs typeface="Open Sans Regular"/>
                <a:sym typeface="Open Sans Regular"/>
              </a:defRPr>
            </a:pPr>
            <a:r>
              <a:t> </a:t>
            </a:r>
          </a:p>
          <a:p>
            <a:pPr>
              <a:defRPr sz="1800" i="1">
                <a:latin typeface="Open Sans Regular"/>
                <a:ea typeface="Open Sans Regular"/>
                <a:cs typeface="Open Sans Regular"/>
                <a:sym typeface="Open Sans Regular"/>
              </a:defRPr>
            </a:pPr>
            <a:r>
              <a:t>Mana motu hake/ Tino </a:t>
            </a:r>
            <a:r>
              <a:rPr err="1"/>
              <a:t>ranatiratanga</a:t>
            </a:r>
            <a:r>
              <a:t>/ </a:t>
            </a:r>
            <a:r>
              <a:rPr err="1"/>
              <a:t>whakamana</a:t>
            </a:r>
            <a:r>
              <a:t> - </a:t>
            </a:r>
            <a:r>
              <a:rPr i="0"/>
              <a:t>we acknowledge the importance of self determination of each caregiver and  whānau, and their right to make the decisions about their own lives, as well as the right of each service provider to do the same, under the agreed principles. </a:t>
            </a:r>
          </a:p>
          <a:p>
            <a:pPr>
              <a:defRPr sz="1800">
                <a:latin typeface="Open Sans Regular"/>
                <a:ea typeface="Open Sans Regular"/>
                <a:cs typeface="Open Sans Regular"/>
                <a:sym typeface="Open Sans Regular"/>
              </a:defRPr>
            </a:pPr>
            <a:r>
              <a:t>We want our whanau to be active in their own lives and decision making. </a:t>
            </a:r>
          </a:p>
          <a:p>
            <a:pPr>
              <a:lnSpc>
                <a:spcPct val="115000"/>
              </a:lnSpc>
              <a:defRPr sz="1800">
                <a:latin typeface="Open Sans Regular"/>
                <a:ea typeface="Open Sans Regular"/>
                <a:cs typeface="Open Sans Regular"/>
                <a:sym typeface="Open Sans Regular"/>
              </a:defRPr>
            </a:pPr>
            <a:r>
              <a:t> </a:t>
            </a:r>
          </a:p>
          <a:p>
            <a:pPr>
              <a:lnSpc>
                <a:spcPct val="115000"/>
              </a:lnSpc>
              <a:defRPr sz="1800">
                <a:latin typeface="Open Sans Regular"/>
                <a:ea typeface="Open Sans Regular"/>
                <a:cs typeface="Open Sans Regular"/>
                <a:sym typeface="Open Sans Regular"/>
              </a:defRPr>
            </a:pPr>
            <a:r>
              <a:t> </a:t>
            </a:r>
          </a:p>
          <a:p>
            <a:pPr>
              <a:lnSpc>
                <a:spcPct val="115000"/>
              </a:lnSpc>
              <a:defRPr sz="1800">
                <a:latin typeface="Open Sans Regular"/>
                <a:ea typeface="Open Sans Regular"/>
                <a:cs typeface="Open Sans Regular"/>
                <a:sym typeface="Open Sans Regular"/>
              </a:defRPr>
            </a:pPr>
            <a:r>
              <a:t> </a:t>
            </a:r>
          </a:p>
          <a:p>
            <a:pPr>
              <a:lnSpc>
                <a:spcPct val="115000"/>
              </a:lnSpc>
              <a:defRPr sz="1800">
                <a:latin typeface="Open Sans Regular"/>
                <a:ea typeface="Open Sans Regular"/>
                <a:cs typeface="Open Sans Regular"/>
                <a:sym typeface="Open Sans Regular"/>
              </a:defRPr>
            </a:pPr>
            <a:r>
              <a:t> </a:t>
            </a:r>
          </a:p>
          <a:p>
            <a:pPr>
              <a:lnSpc>
                <a:spcPct val="115000"/>
              </a:lnSpc>
              <a:defRPr sz="1800">
                <a:latin typeface="Open Sans Bold"/>
                <a:ea typeface="Open Sans Bold"/>
                <a:cs typeface="Open Sans Bold"/>
                <a:sym typeface="Open Sans Bold"/>
              </a:defRPr>
            </a:pPr>
            <a:r>
              <a:t>Our </a:t>
            </a:r>
            <a:r>
              <a:rPr err="1"/>
              <a:t>pou</a:t>
            </a:r>
            <a:r>
              <a:t>:</a:t>
            </a:r>
          </a:p>
          <a:p>
            <a:pPr>
              <a:defRPr sz="1800">
                <a:latin typeface="Open Sans Regular"/>
                <a:ea typeface="Open Sans Regular"/>
                <a:cs typeface="Open Sans Regular"/>
                <a:sym typeface="Open Sans Regular"/>
              </a:defRPr>
            </a:pPr>
            <a:r>
              <a:t>Support, Wellbeing, Growth and Play.  </a:t>
            </a:r>
          </a:p>
          <a:p>
            <a:pPr>
              <a:defRPr sz="1800">
                <a:latin typeface="Open Sans Regular"/>
                <a:ea typeface="Open Sans Regular"/>
                <a:cs typeface="Open Sans Regular"/>
                <a:sym typeface="Open Sans Regular"/>
              </a:defRPr>
            </a:pPr>
            <a:r>
              <a:t> </a:t>
            </a:r>
          </a:p>
          <a:p>
            <a:pPr>
              <a:defRPr sz="1800">
                <a:latin typeface="Open Sans Regular"/>
                <a:ea typeface="Open Sans Regular"/>
                <a:cs typeface="Open Sans Regular"/>
                <a:sym typeface="Open Sans Regular"/>
              </a:defRPr>
            </a:pPr>
            <a:r>
              <a:t>We seek to do this by incorporating Sir Mason Durie’s </a:t>
            </a:r>
            <a:r>
              <a:rPr lang="mi-NZ"/>
              <a:t>T</a:t>
            </a:r>
            <a:r>
              <a:t>e </a:t>
            </a:r>
            <a:r>
              <a:rPr lang="mi-NZ"/>
              <a:t>W</a:t>
            </a:r>
            <a:r>
              <a:t>hare </a:t>
            </a:r>
            <a:r>
              <a:rPr lang="mi-NZ"/>
              <a:t>T</a:t>
            </a:r>
            <a:r>
              <a:rPr err="1"/>
              <a:t>apa</a:t>
            </a:r>
            <a:r>
              <a:t> </a:t>
            </a:r>
            <a:r>
              <a:rPr lang="mi-NZ"/>
              <a:t>W</a:t>
            </a:r>
            <a:r>
              <a:t>ha model of health and wellbeing.  </a:t>
            </a:r>
          </a:p>
          <a:p>
            <a:pPr marL="342900" indent="-342900">
              <a:buSzPct val="100000"/>
              <a:buFont typeface="Symbol"/>
              <a:buChar char="·"/>
              <a:defRPr sz="1800">
                <a:latin typeface="Open Sans Regular"/>
                <a:ea typeface="Open Sans Regular"/>
                <a:cs typeface="Open Sans Regular"/>
                <a:sym typeface="Open Sans Regular"/>
              </a:defRPr>
            </a:pPr>
            <a:r>
              <a:t>Taha Wairua ensures that we acknowledge a connection to something larger than ourselves and acknowledges that to be healthy, we need to nurture our spirit in ways that give us joy and connection. This includes the environment we occupy. Flourish will take care to think about the environment we provide, to acknowledge spiritual connections and to bring those into our space. </a:t>
            </a:r>
            <a:r>
              <a:rPr lang="mi-NZ"/>
              <a:t>We use karakia and whakatauki to acknoweldge the wisdom of tūpuna, and to support us in our life.</a:t>
            </a:r>
            <a:endParaRPr/>
          </a:p>
          <a:p>
            <a:pPr>
              <a:defRPr sz="1800">
                <a:latin typeface="Open Sans Regular"/>
                <a:ea typeface="Open Sans Regular"/>
                <a:cs typeface="Open Sans Regular"/>
                <a:sym typeface="Open Sans Regular"/>
              </a:defRPr>
            </a:pPr>
            <a:r>
              <a:t> </a:t>
            </a:r>
          </a:p>
          <a:p>
            <a:pPr marL="342900" indent="-342900">
              <a:buSzPct val="100000"/>
              <a:buFont typeface="Symbol"/>
              <a:buChar char="·"/>
              <a:defRPr sz="1800">
                <a:latin typeface="Open Sans Regular"/>
                <a:ea typeface="Open Sans Regular"/>
                <a:cs typeface="Open Sans Regular"/>
                <a:sym typeface="Open Sans Regular"/>
              </a:defRPr>
            </a:pPr>
            <a:r>
              <a:t>Taha Whanau acknowledges that no person comes without their whanau and that a person’s health relies on their connection with others. We will foster those connections with us and others. </a:t>
            </a:r>
          </a:p>
          <a:p>
            <a:pPr>
              <a:defRPr sz="1800">
                <a:latin typeface="Open Sans Regular"/>
                <a:ea typeface="Open Sans Regular"/>
                <a:cs typeface="Open Sans Regular"/>
                <a:sym typeface="Open Sans Regular"/>
              </a:defRPr>
            </a:pPr>
            <a:r>
              <a:t> </a:t>
            </a:r>
          </a:p>
          <a:p>
            <a:pPr marL="342900" indent="-342900">
              <a:buSzPct val="100000"/>
              <a:buFont typeface="Symbol"/>
              <a:buChar char="·"/>
              <a:defRPr sz="1800">
                <a:latin typeface="Open Sans Regular"/>
                <a:ea typeface="Open Sans Regular"/>
                <a:cs typeface="Open Sans Regular"/>
                <a:sym typeface="Open Sans Regular"/>
              </a:defRPr>
            </a:pPr>
            <a:r>
              <a:t>Taha </a:t>
            </a:r>
            <a:r>
              <a:rPr err="1"/>
              <a:t>Hinengaro</a:t>
            </a:r>
            <a:r>
              <a:t> acknowledges the importance of our thoughts and feelings and the interaction this has with our overall health. Flourish will actively work on incorporating mindfulness principles as well as engaging with health professionals trained in ensuring the mental health of our whānau, as well as the mental health of the practitioners in the </a:t>
            </a:r>
            <a:r>
              <a:rPr err="1"/>
              <a:t>organisation</a:t>
            </a:r>
            <a:r>
              <a:t>. </a:t>
            </a:r>
          </a:p>
          <a:p>
            <a:pPr>
              <a:defRPr sz="1800">
                <a:latin typeface="Open Sans Regular"/>
                <a:ea typeface="Open Sans Regular"/>
                <a:cs typeface="Open Sans Regular"/>
                <a:sym typeface="Open Sans Regular"/>
              </a:defRPr>
            </a:pPr>
            <a:r>
              <a:t> </a:t>
            </a:r>
          </a:p>
          <a:p>
            <a:pPr marL="342900" indent="-342900">
              <a:buSzPct val="100000"/>
              <a:buFont typeface="Symbol"/>
              <a:buChar char="·"/>
              <a:defRPr sz="1800">
                <a:latin typeface="Open Sans Regular"/>
                <a:ea typeface="Open Sans Regular"/>
                <a:cs typeface="Open Sans Regular"/>
                <a:sym typeface="Open Sans Regular"/>
              </a:defRPr>
            </a:pPr>
            <a:r>
              <a:t>Taha </a:t>
            </a:r>
            <a:r>
              <a:rPr err="1"/>
              <a:t>Tinana</a:t>
            </a:r>
            <a:r>
              <a:t> acknowledges the importance of physical health. We will encourage the health of ourselves and our whānau in this way, ensuring our practice incorporates this value.</a:t>
            </a:r>
          </a:p>
          <a:p>
            <a:pPr indent="457200">
              <a:defRPr sz="1800">
                <a:latin typeface="Open Sans Regular"/>
                <a:ea typeface="Open Sans Regular"/>
                <a:cs typeface="Open Sans Regular"/>
                <a:sym typeface="Open Sans Regular"/>
              </a:defRPr>
            </a:pPr>
            <a:r>
              <a:t> </a:t>
            </a:r>
          </a:p>
          <a:p>
            <a:pPr>
              <a:lnSpc>
                <a:spcPct val="115000"/>
              </a:lnSpc>
              <a:defRPr sz="1800">
                <a:latin typeface="Open Sans Regular"/>
                <a:ea typeface="Open Sans Regular"/>
                <a:cs typeface="Open Sans Regular"/>
                <a:sym typeface="Open Sans Regular"/>
              </a:defRPr>
            </a:pPr>
            <a:r>
              <a:t>Cultural awareness and acknowledgment of </a:t>
            </a:r>
            <a:r>
              <a:rPr err="1"/>
              <a:t>Te</a:t>
            </a:r>
            <a:r>
              <a:t> </a:t>
            </a:r>
            <a:r>
              <a:rPr err="1"/>
              <a:t>Tiriti</a:t>
            </a:r>
            <a:r>
              <a:t> o Waitangi must be a guiding principle for our Flourish Taranaki Community Trust Board, who provides the roof for Flourish, as our </a:t>
            </a:r>
            <a:r>
              <a:rPr err="1"/>
              <a:t>Kaitaki</a:t>
            </a:r>
            <a:r>
              <a:t>. We wish to acknowledge  and uphold ‘Tikanga Taranaki’.</a:t>
            </a:r>
            <a:r>
              <a:rPr lang="mi-NZ"/>
              <a:t>  We acknowledge Tūparikino and Te Atiawa as the kaitiaki of the whenua we are currently located on</a:t>
            </a:r>
            <a:endParaRPr/>
          </a:p>
        </p:txBody>
      </p:sp>
    </p:spTree>
    <p:extLst>
      <p:ext uri="{BB962C8B-B14F-4D97-AF65-F5344CB8AC3E}">
        <p14:creationId xmlns:p14="http://schemas.microsoft.com/office/powerpoint/2010/main" val="1964852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742950" y="1122362"/>
            <a:ext cx="8420100" cy="2387601"/>
          </a:xfrm>
          <a:prstGeom prst="rect">
            <a:avLst/>
          </a:prstGeom>
        </p:spPr>
        <p:txBody>
          <a:bodyPr anchor="b"/>
          <a:lstStyle>
            <a:lvl1pPr algn="ctr">
              <a:defRPr sz="6000"/>
            </a:lvl1pPr>
          </a:lstStyle>
          <a:p>
            <a:r>
              <a:t>Title Text</a:t>
            </a:r>
          </a:p>
        </p:txBody>
      </p:sp>
      <p:sp>
        <p:nvSpPr>
          <p:cNvPr id="12" name="Body Level One…"/>
          <p:cNvSpPr txBox="1">
            <a:spLocks noGrp="1"/>
          </p:cNvSpPr>
          <p:nvPr>
            <p:ph type="body" sz="quarter" idx="1"/>
          </p:nvPr>
        </p:nvSpPr>
        <p:spPr>
          <a:xfrm>
            <a:off x="1238250" y="3602037"/>
            <a:ext cx="7429500" cy="1655764"/>
          </a:xfrm>
          <a:prstGeom prst="rect">
            <a:avLst/>
          </a:prstGeom>
        </p:spPr>
        <p:txBody>
          <a:bodyPr/>
          <a:lstStyle>
            <a:lvl1pPr marL="0" indent="0" algn="ctr">
              <a:spcBef>
                <a:spcPts val="1000"/>
              </a:spcBef>
              <a:buSzTx/>
              <a:buFontTx/>
              <a:buNone/>
              <a:defRPr sz="2400">
                <a:latin typeface="+mj-lt"/>
                <a:ea typeface="+mj-ea"/>
                <a:cs typeface="+mj-cs"/>
                <a:sym typeface="Calibri"/>
              </a:defRPr>
            </a:lvl1pPr>
            <a:lvl2pPr marL="0" indent="0" algn="ctr">
              <a:spcBef>
                <a:spcPts val="1000"/>
              </a:spcBef>
              <a:buSzTx/>
              <a:buFontTx/>
              <a:buNone/>
              <a:defRPr sz="2400">
                <a:latin typeface="+mj-lt"/>
                <a:ea typeface="+mj-ea"/>
                <a:cs typeface="+mj-cs"/>
                <a:sym typeface="Calibri"/>
              </a:defRPr>
            </a:lvl2pPr>
            <a:lvl3pPr marL="0" indent="0" algn="ctr">
              <a:spcBef>
                <a:spcPts val="1000"/>
              </a:spcBef>
              <a:buSzTx/>
              <a:buFontTx/>
              <a:buNone/>
              <a:defRPr sz="2400">
                <a:latin typeface="+mj-lt"/>
                <a:ea typeface="+mj-ea"/>
                <a:cs typeface="+mj-cs"/>
                <a:sym typeface="Calibri"/>
              </a:defRPr>
            </a:lvl3pPr>
            <a:lvl4pPr marL="0" indent="0" algn="ctr">
              <a:spcBef>
                <a:spcPts val="1000"/>
              </a:spcBef>
              <a:buSzTx/>
              <a:buFontTx/>
              <a:buNone/>
              <a:defRPr sz="2400">
                <a:latin typeface="+mj-lt"/>
                <a:ea typeface="+mj-ea"/>
                <a:cs typeface="+mj-cs"/>
                <a:sym typeface="Calibri"/>
              </a:defRPr>
            </a:lvl4pPr>
            <a:lvl5pPr marL="0" indent="0" algn="ctr">
              <a:spcBef>
                <a:spcPts val="1000"/>
              </a:spcBef>
              <a:buSzTx/>
              <a:buFontTx/>
              <a:buNone/>
              <a:defRPr sz="2400">
                <a:latin typeface="+mj-lt"/>
                <a:ea typeface="+mj-ea"/>
                <a:cs typeface="+mj-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675877" y="1709740"/>
            <a:ext cx="8543927" cy="2852737"/>
          </a:xfrm>
          <a:prstGeom prst="rect">
            <a:avLst/>
          </a:prstGeom>
        </p:spPr>
        <p:txBody>
          <a:bodyPr anchor="b"/>
          <a:lstStyle>
            <a:lvl1pPr>
              <a:defRPr sz="6000"/>
            </a:lvl1pPr>
          </a:lstStyle>
          <a:p>
            <a:r>
              <a:t>Title Text</a:t>
            </a:r>
          </a:p>
        </p:txBody>
      </p:sp>
      <p:sp>
        <p:nvSpPr>
          <p:cNvPr id="30" name="Body Level One…"/>
          <p:cNvSpPr txBox="1">
            <a:spLocks noGrp="1"/>
          </p:cNvSpPr>
          <p:nvPr>
            <p:ph type="body" sz="quarter" idx="1"/>
          </p:nvPr>
        </p:nvSpPr>
        <p:spPr>
          <a:xfrm>
            <a:off x="675877" y="4589464"/>
            <a:ext cx="8543927" cy="1500189"/>
          </a:xfrm>
          <a:prstGeom prst="rect">
            <a:avLst/>
          </a:prstGeom>
        </p:spPr>
        <p:txBody>
          <a:bodyPr/>
          <a:lstStyle>
            <a:lvl1pPr marL="0" indent="0">
              <a:spcBef>
                <a:spcPts val="1000"/>
              </a:spcBef>
              <a:buSzTx/>
              <a:buFontTx/>
              <a:buNone/>
              <a:defRPr sz="2400">
                <a:latin typeface="+mj-lt"/>
                <a:ea typeface="+mj-ea"/>
                <a:cs typeface="+mj-cs"/>
                <a:sym typeface="Calibri"/>
              </a:defRPr>
            </a:lvl1pPr>
            <a:lvl2pPr marL="0" indent="0">
              <a:spcBef>
                <a:spcPts val="1000"/>
              </a:spcBef>
              <a:buSzTx/>
              <a:buFontTx/>
              <a:buNone/>
              <a:defRPr sz="2400">
                <a:latin typeface="+mj-lt"/>
                <a:ea typeface="+mj-ea"/>
                <a:cs typeface="+mj-cs"/>
                <a:sym typeface="Calibri"/>
              </a:defRPr>
            </a:lvl2pPr>
            <a:lvl3pPr marL="0" indent="0">
              <a:spcBef>
                <a:spcPts val="1000"/>
              </a:spcBef>
              <a:buSzTx/>
              <a:buFontTx/>
              <a:buNone/>
              <a:defRPr sz="2400">
                <a:latin typeface="+mj-lt"/>
                <a:ea typeface="+mj-ea"/>
                <a:cs typeface="+mj-cs"/>
                <a:sym typeface="Calibri"/>
              </a:defRPr>
            </a:lvl3pPr>
            <a:lvl4pPr marL="0" indent="0">
              <a:spcBef>
                <a:spcPts val="1000"/>
              </a:spcBef>
              <a:buSzTx/>
              <a:buFontTx/>
              <a:buNone/>
              <a:defRPr sz="2400">
                <a:latin typeface="+mj-lt"/>
                <a:ea typeface="+mj-ea"/>
                <a:cs typeface="+mj-cs"/>
                <a:sym typeface="Calibri"/>
              </a:defRPr>
            </a:lvl4pPr>
            <a:lvl5pPr marL="0" indent="0">
              <a:spcBef>
                <a:spcPts val="1000"/>
              </a:spcBef>
              <a:buSzTx/>
              <a:buFontTx/>
              <a:buNone/>
              <a:defRPr sz="2400">
                <a:latin typeface="+mj-lt"/>
                <a:ea typeface="+mj-ea"/>
                <a:cs typeface="+mj-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681037" y="1825625"/>
            <a:ext cx="4210052" cy="4351338"/>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682328" y="365127"/>
            <a:ext cx="8543926" cy="1325563"/>
          </a:xfrm>
          <a:prstGeom prst="rect">
            <a:avLst/>
          </a:prstGeom>
        </p:spPr>
        <p:txBody>
          <a:bodyPr/>
          <a:lstStyle/>
          <a:p>
            <a:r>
              <a:t>Title Text</a:t>
            </a:r>
          </a:p>
        </p:txBody>
      </p:sp>
      <p:sp>
        <p:nvSpPr>
          <p:cNvPr id="48" name="Body Level One…"/>
          <p:cNvSpPr txBox="1">
            <a:spLocks noGrp="1"/>
          </p:cNvSpPr>
          <p:nvPr>
            <p:ph type="body" sz="quarter" idx="1"/>
          </p:nvPr>
        </p:nvSpPr>
        <p:spPr>
          <a:xfrm>
            <a:off x="682328" y="1681163"/>
            <a:ext cx="4190704" cy="823914"/>
          </a:xfrm>
          <a:prstGeom prst="rect">
            <a:avLst/>
          </a:prstGeom>
        </p:spPr>
        <p:txBody>
          <a:bodyPr anchor="b"/>
          <a:lstStyle>
            <a:lvl1pPr marL="0" indent="0">
              <a:spcBef>
                <a:spcPts val="1000"/>
              </a:spcBef>
              <a:buSzTx/>
              <a:buFontTx/>
              <a:buNone/>
              <a:defRPr sz="2400" b="1">
                <a:latin typeface="+mj-lt"/>
                <a:ea typeface="+mj-ea"/>
                <a:cs typeface="+mj-cs"/>
                <a:sym typeface="Calibri"/>
              </a:defRPr>
            </a:lvl1pPr>
            <a:lvl2pPr marL="0" indent="0">
              <a:spcBef>
                <a:spcPts val="1000"/>
              </a:spcBef>
              <a:buSzTx/>
              <a:buFontTx/>
              <a:buNone/>
              <a:defRPr sz="2400" b="1">
                <a:latin typeface="+mj-lt"/>
                <a:ea typeface="+mj-ea"/>
                <a:cs typeface="+mj-cs"/>
                <a:sym typeface="Calibri"/>
              </a:defRPr>
            </a:lvl2pPr>
            <a:lvl3pPr marL="0" indent="0">
              <a:spcBef>
                <a:spcPts val="1000"/>
              </a:spcBef>
              <a:buSzTx/>
              <a:buFontTx/>
              <a:buNone/>
              <a:defRPr sz="2400" b="1">
                <a:latin typeface="+mj-lt"/>
                <a:ea typeface="+mj-ea"/>
                <a:cs typeface="+mj-cs"/>
                <a:sym typeface="Calibri"/>
              </a:defRPr>
            </a:lvl3pPr>
            <a:lvl4pPr marL="0" indent="0">
              <a:spcBef>
                <a:spcPts val="1000"/>
              </a:spcBef>
              <a:buSzTx/>
              <a:buFontTx/>
              <a:buNone/>
              <a:defRPr sz="2400" b="1">
                <a:latin typeface="+mj-lt"/>
                <a:ea typeface="+mj-ea"/>
                <a:cs typeface="+mj-cs"/>
                <a:sym typeface="Calibri"/>
              </a:defRPr>
            </a:lvl4pPr>
            <a:lvl5pPr marL="0" indent="0">
              <a:spcBef>
                <a:spcPts val="1000"/>
              </a:spcBef>
              <a:buSzTx/>
              <a:buFontTx/>
              <a:buNone/>
              <a:defRPr sz="2400" b="1">
                <a:latin typeface="+mj-lt"/>
                <a:ea typeface="+mj-ea"/>
                <a:cs typeface="+mj-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5014912" y="1681163"/>
            <a:ext cx="4211342" cy="823914"/>
          </a:xfrm>
          <a:prstGeom prst="rect">
            <a:avLst/>
          </a:prstGeom>
        </p:spPr>
        <p:txBody>
          <a:bodyPr anchor="b"/>
          <a:lstStyle/>
          <a:p>
            <a:pPr marL="228600" indent="-228600">
              <a:spcBef>
                <a:spcPts val="1000"/>
              </a:spcBef>
              <a:buChar char="•"/>
              <a:defRPr sz="2800">
                <a:latin typeface="+mj-lt"/>
                <a:ea typeface="+mj-ea"/>
                <a:cs typeface="+mj-cs"/>
                <a:sym typeface="Calibri"/>
              </a:defRPr>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682328" y="457200"/>
            <a:ext cx="3194943" cy="1600200"/>
          </a:xfrm>
          <a:prstGeom prst="rect">
            <a:avLst/>
          </a:prstGeom>
        </p:spPr>
        <p:txBody>
          <a:bodyPr anchor="b"/>
          <a:lstStyle>
            <a:lvl1pPr>
              <a:defRPr sz="3200"/>
            </a:lvl1pPr>
          </a:lstStyle>
          <a:p>
            <a:r>
              <a:t>Title Text</a:t>
            </a:r>
          </a:p>
        </p:txBody>
      </p:sp>
      <p:sp>
        <p:nvSpPr>
          <p:cNvPr id="73" name="Body Level One…"/>
          <p:cNvSpPr txBox="1">
            <a:spLocks noGrp="1"/>
          </p:cNvSpPr>
          <p:nvPr>
            <p:ph type="body" sz="half" idx="1"/>
          </p:nvPr>
        </p:nvSpPr>
        <p:spPr>
          <a:xfrm>
            <a:off x="4211339" y="987427"/>
            <a:ext cx="5014915" cy="4873627"/>
          </a:xfrm>
          <a:prstGeom prst="rect">
            <a:avLst/>
          </a:prstGeom>
        </p:spPr>
        <p:txBody>
          <a:bodyPr/>
          <a:lstStyle>
            <a:lvl1pPr marL="228600" indent="-228600">
              <a:spcBef>
                <a:spcPts val="1000"/>
              </a:spcBef>
              <a:defRPr sz="3200">
                <a:latin typeface="+mj-lt"/>
                <a:ea typeface="+mj-ea"/>
                <a:cs typeface="+mj-cs"/>
                <a:sym typeface="Calibri"/>
              </a:defRPr>
            </a:lvl1pPr>
            <a:lvl2pPr marL="718457" indent="-261257">
              <a:spcBef>
                <a:spcPts val="1000"/>
              </a:spcBef>
              <a:defRPr sz="3200">
                <a:latin typeface="+mj-lt"/>
                <a:ea typeface="+mj-ea"/>
                <a:cs typeface="+mj-cs"/>
                <a:sym typeface="Calibri"/>
              </a:defRPr>
            </a:lvl2pPr>
            <a:lvl3pPr marL="1219200" indent="-304800">
              <a:spcBef>
                <a:spcPts val="1000"/>
              </a:spcBef>
              <a:defRPr sz="3200">
                <a:latin typeface="+mj-lt"/>
                <a:ea typeface="+mj-ea"/>
                <a:cs typeface="+mj-cs"/>
                <a:sym typeface="Calibri"/>
              </a:defRPr>
            </a:lvl3pPr>
            <a:lvl4pPr marL="1737360" indent="-365760">
              <a:spcBef>
                <a:spcPts val="1000"/>
              </a:spcBef>
              <a:defRPr sz="3200">
                <a:latin typeface="+mj-lt"/>
                <a:ea typeface="+mj-ea"/>
                <a:cs typeface="+mj-cs"/>
                <a:sym typeface="Calibri"/>
              </a:defRPr>
            </a:lvl4pPr>
            <a:lvl5pPr marL="2194560" indent="-365760">
              <a:spcBef>
                <a:spcPts val="1000"/>
              </a:spcBef>
              <a:defRPr sz="3200">
                <a:latin typeface="+mj-lt"/>
                <a:ea typeface="+mj-ea"/>
                <a:cs typeface="+mj-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682328" y="2057400"/>
            <a:ext cx="3194943" cy="3811588"/>
          </a:xfrm>
          <a:prstGeom prst="rect">
            <a:avLst/>
          </a:prstGeom>
        </p:spPr>
        <p:txBody>
          <a:bodyPr/>
          <a:lstStyle/>
          <a:p>
            <a:pPr marL="228600" indent="-228600">
              <a:spcBef>
                <a:spcPts val="1000"/>
              </a:spcBef>
              <a:buChar char="•"/>
              <a:defRPr sz="2800">
                <a:latin typeface="+mj-lt"/>
                <a:ea typeface="+mj-ea"/>
                <a:cs typeface="+mj-cs"/>
                <a:sym typeface="Calibri"/>
              </a:defRPr>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682328" y="457200"/>
            <a:ext cx="3194943" cy="1600200"/>
          </a:xfrm>
          <a:prstGeom prst="rect">
            <a:avLst/>
          </a:prstGeom>
        </p:spPr>
        <p:txBody>
          <a:bodyPr anchor="b"/>
          <a:lstStyle>
            <a:lvl1pPr>
              <a:defRPr sz="3200"/>
            </a:lvl1pPr>
          </a:lstStyle>
          <a:p>
            <a:r>
              <a:t>Title Text</a:t>
            </a:r>
          </a:p>
        </p:txBody>
      </p:sp>
      <p:sp>
        <p:nvSpPr>
          <p:cNvPr id="83" name="Picture Placeholder 2"/>
          <p:cNvSpPr>
            <a:spLocks noGrp="1"/>
          </p:cNvSpPr>
          <p:nvPr>
            <p:ph type="pic" sz="half" idx="21"/>
          </p:nvPr>
        </p:nvSpPr>
        <p:spPr>
          <a:xfrm>
            <a:off x="4211339" y="987427"/>
            <a:ext cx="5014915" cy="4873627"/>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682328" y="2057400"/>
            <a:ext cx="3194943" cy="3811588"/>
          </a:xfrm>
          <a:prstGeom prst="rect">
            <a:avLst/>
          </a:prstGeom>
        </p:spPr>
        <p:txBody>
          <a:bodyPr/>
          <a:lstStyle>
            <a:lvl1pPr marL="0" indent="0">
              <a:spcBef>
                <a:spcPts val="1000"/>
              </a:spcBef>
              <a:buSzTx/>
              <a:buFontTx/>
              <a:buNone/>
              <a:defRPr sz="1600">
                <a:latin typeface="+mj-lt"/>
                <a:ea typeface="+mj-ea"/>
                <a:cs typeface="+mj-cs"/>
                <a:sym typeface="Calibri"/>
              </a:defRPr>
            </a:lvl1pPr>
            <a:lvl2pPr marL="0" indent="0">
              <a:spcBef>
                <a:spcPts val="1000"/>
              </a:spcBef>
              <a:buSzTx/>
              <a:buFontTx/>
              <a:buNone/>
              <a:defRPr sz="1600">
                <a:latin typeface="+mj-lt"/>
                <a:ea typeface="+mj-ea"/>
                <a:cs typeface="+mj-cs"/>
                <a:sym typeface="Calibri"/>
              </a:defRPr>
            </a:lvl2pPr>
            <a:lvl3pPr marL="0" indent="0">
              <a:spcBef>
                <a:spcPts val="1000"/>
              </a:spcBef>
              <a:buSzTx/>
              <a:buFontTx/>
              <a:buNone/>
              <a:defRPr sz="1600">
                <a:latin typeface="+mj-lt"/>
                <a:ea typeface="+mj-ea"/>
                <a:cs typeface="+mj-cs"/>
                <a:sym typeface="Calibri"/>
              </a:defRPr>
            </a:lvl3pPr>
            <a:lvl4pPr marL="0" indent="0">
              <a:spcBef>
                <a:spcPts val="1000"/>
              </a:spcBef>
              <a:buSzTx/>
              <a:buFontTx/>
              <a:buNone/>
              <a:defRPr sz="1600">
                <a:latin typeface="+mj-lt"/>
                <a:ea typeface="+mj-ea"/>
                <a:cs typeface="+mj-cs"/>
                <a:sym typeface="Calibri"/>
              </a:defRPr>
            </a:lvl4pPr>
            <a:lvl5pPr marL="0" indent="0">
              <a:spcBef>
                <a:spcPts val="1000"/>
              </a:spcBef>
              <a:buSzTx/>
              <a:buFontTx/>
              <a:buNone/>
              <a:defRPr sz="1600">
                <a:latin typeface="+mj-lt"/>
                <a:ea typeface="+mj-ea"/>
                <a:cs typeface="+mj-cs"/>
                <a:sym typeface="Calibri"/>
              </a:defRPr>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81037" y="365127"/>
            <a:ext cx="8543926"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normAutofit/>
          </a:bodyPr>
          <a:lstStyle/>
          <a:p>
            <a:r>
              <a:t>Title Text</a:t>
            </a:r>
          </a:p>
        </p:txBody>
      </p:sp>
      <p:sp>
        <p:nvSpPr>
          <p:cNvPr id="3" name="Body Level One…"/>
          <p:cNvSpPr txBox="1">
            <a:spLocks noGrp="1"/>
          </p:cNvSpPr>
          <p:nvPr>
            <p:ph type="body" idx="1"/>
          </p:nvPr>
        </p:nvSpPr>
        <p:spPr>
          <a:xfrm>
            <a:off x="681037" y="1825625"/>
            <a:ext cx="8543926" cy="43513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966342" y="6404295"/>
            <a:ext cx="258623" cy="269239"/>
          </a:xfrm>
          <a:prstGeom prst="rect">
            <a:avLst/>
          </a:prstGeom>
          <a:ln w="12700">
            <a:miter lim="400000"/>
          </a:ln>
        </p:spPr>
        <p:txBody>
          <a:bodyPr wrap="none" lIns="45718" tIns="45718" rIns="45718" bIns="45718"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Calibri Light"/>
          <a:ea typeface="Calibri Light"/>
          <a:cs typeface="Calibri Light"/>
          <a:sym typeface="Calibri Light"/>
        </a:defRPr>
      </a:lvl9pPr>
    </p:titleStyle>
    <p:bodyStyle>
      <a:lvl1pPr marL="89807" marR="0" indent="-89807" algn="l" defTabSz="914400" rtl="0" latinLnBrk="0">
        <a:lnSpc>
          <a:spcPct val="90000"/>
        </a:lnSpc>
        <a:spcBef>
          <a:spcPts val="400"/>
        </a:spcBef>
        <a:spcAft>
          <a:spcPts val="0"/>
        </a:spcAft>
        <a:buClrTx/>
        <a:buSzPct val="100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1pPr>
      <a:lvl2pPr marL="561975" marR="0" indent="-104775" algn="l" defTabSz="914400" rtl="0" latinLnBrk="0">
        <a:lnSpc>
          <a:spcPct val="90000"/>
        </a:lnSpc>
        <a:spcBef>
          <a:spcPts val="400"/>
        </a:spcBef>
        <a:spcAft>
          <a:spcPts val="0"/>
        </a:spcAft>
        <a:buClrTx/>
        <a:buSzPct val="171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2pPr>
      <a:lvl3pPr marL="1040129" marR="0" indent="-125729" algn="l" defTabSz="914400" rtl="0" latinLnBrk="0">
        <a:lnSpc>
          <a:spcPct val="90000"/>
        </a:lnSpc>
        <a:spcBef>
          <a:spcPts val="400"/>
        </a:spcBef>
        <a:spcAft>
          <a:spcPts val="0"/>
        </a:spcAft>
        <a:buClrTx/>
        <a:buSzPct val="171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3pPr>
      <a:lvl4pPr marL="1511300" marR="0" indent="-139700" algn="l" defTabSz="914400" rtl="0" latinLnBrk="0">
        <a:lnSpc>
          <a:spcPct val="90000"/>
        </a:lnSpc>
        <a:spcBef>
          <a:spcPts val="400"/>
        </a:spcBef>
        <a:spcAft>
          <a:spcPts val="0"/>
        </a:spcAft>
        <a:buClrTx/>
        <a:buSzPct val="171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4pPr>
      <a:lvl5pPr marL="1968500" marR="0" indent="-139700" algn="l" defTabSz="914400" rtl="0" latinLnBrk="0">
        <a:lnSpc>
          <a:spcPct val="90000"/>
        </a:lnSpc>
        <a:spcBef>
          <a:spcPts val="400"/>
        </a:spcBef>
        <a:spcAft>
          <a:spcPts val="0"/>
        </a:spcAft>
        <a:buClrTx/>
        <a:buSzPct val="171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5pPr>
      <a:lvl6pPr marL="2425700" marR="0" indent="-139700" algn="l" defTabSz="914400" rtl="0" latinLnBrk="0">
        <a:lnSpc>
          <a:spcPct val="90000"/>
        </a:lnSpc>
        <a:spcBef>
          <a:spcPts val="400"/>
        </a:spcBef>
        <a:spcAft>
          <a:spcPts val="0"/>
        </a:spcAft>
        <a:buClrTx/>
        <a:buSzPct val="171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6pPr>
      <a:lvl7pPr marL="2882900" marR="0" indent="-139700" algn="l" defTabSz="914400" rtl="0" latinLnBrk="0">
        <a:lnSpc>
          <a:spcPct val="90000"/>
        </a:lnSpc>
        <a:spcBef>
          <a:spcPts val="400"/>
        </a:spcBef>
        <a:spcAft>
          <a:spcPts val="0"/>
        </a:spcAft>
        <a:buClrTx/>
        <a:buSzPct val="171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7pPr>
      <a:lvl8pPr marL="3340100" marR="0" indent="-139700" algn="l" defTabSz="914400" rtl="0" latinLnBrk="0">
        <a:lnSpc>
          <a:spcPct val="90000"/>
        </a:lnSpc>
        <a:spcBef>
          <a:spcPts val="400"/>
        </a:spcBef>
        <a:spcAft>
          <a:spcPts val="0"/>
        </a:spcAft>
        <a:buClrTx/>
        <a:buSzPct val="171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8pPr>
      <a:lvl9pPr marL="3797300" marR="0" indent="-139700" algn="l" defTabSz="914400" rtl="0" latinLnBrk="0">
        <a:lnSpc>
          <a:spcPct val="90000"/>
        </a:lnSpc>
        <a:spcBef>
          <a:spcPts val="400"/>
        </a:spcBef>
        <a:spcAft>
          <a:spcPts val="0"/>
        </a:spcAft>
        <a:buClrTx/>
        <a:buSzPct val="171000"/>
        <a:buFont typeface="Arial"/>
        <a:buChar char="➢"/>
        <a:tabLst/>
        <a:defRPr sz="1100" b="0" i="0" u="none" strike="noStrike" cap="none" spc="0" baseline="0">
          <a:solidFill>
            <a:srgbClr val="000000"/>
          </a:solidFill>
          <a:uFillTx/>
          <a:latin typeface="Calibri Light"/>
          <a:ea typeface="Calibri Light"/>
          <a:cs typeface="Calibri Light"/>
          <a:sym typeface="Calibri Light"/>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18/10/relationships/comments" Target="../comments/modernComment_101_D849BC66.xm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itle 13"/>
          <p:cNvSpPr txBox="1"/>
          <p:nvPr/>
        </p:nvSpPr>
        <p:spPr>
          <a:xfrm>
            <a:off x="210798" y="182126"/>
            <a:ext cx="8850025" cy="4431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ctr">
            <a:spAutoFit/>
          </a:bodyPr>
          <a:lstStyle/>
          <a:p>
            <a:pPr>
              <a:lnSpc>
                <a:spcPct val="90000"/>
              </a:lnSpc>
              <a:defRPr sz="3200">
                <a:solidFill>
                  <a:srgbClr val="404040"/>
                </a:solidFill>
                <a:latin typeface="Rockwell"/>
                <a:ea typeface="Rockwell"/>
                <a:cs typeface="Rockwell"/>
                <a:sym typeface="Rockwell"/>
              </a:defRPr>
            </a:pPr>
            <a:r>
              <a:t>Flourish Strategy </a:t>
            </a:r>
            <a:r>
              <a:rPr lang="en-NZ"/>
              <a:t>2023-2028</a:t>
            </a:r>
            <a:endParaRPr>
              <a:solidFill>
                <a:schemeClr val="accent2"/>
              </a:solidFill>
            </a:endParaRPr>
          </a:p>
        </p:txBody>
      </p:sp>
      <p:pic>
        <p:nvPicPr>
          <p:cNvPr id="95" name="Picture 34" descr="Picture 34"/>
          <p:cNvPicPr>
            <a:picLocks noChangeAspect="1"/>
          </p:cNvPicPr>
          <p:nvPr/>
        </p:nvPicPr>
        <p:blipFill>
          <a:blip r:embed="rId3"/>
          <a:stretch>
            <a:fillRect/>
          </a:stretch>
        </p:blipFill>
        <p:spPr>
          <a:xfrm>
            <a:off x="8305923" y="79545"/>
            <a:ext cx="1435005" cy="662815"/>
          </a:xfrm>
          <a:prstGeom prst="rect">
            <a:avLst/>
          </a:prstGeom>
          <a:ln w="12700">
            <a:miter lim="400000"/>
          </a:ln>
        </p:spPr>
      </p:pic>
      <p:sp>
        <p:nvSpPr>
          <p:cNvPr id="96" name="Slide Number Placeholder 35"/>
          <p:cNvSpPr txBox="1">
            <a:spLocks noGrp="1"/>
          </p:cNvSpPr>
          <p:nvPr>
            <p:ph type="sldNum" sz="quarter" idx="4294967295"/>
          </p:nvPr>
        </p:nvSpPr>
        <p:spPr>
          <a:xfrm>
            <a:off x="9724617" y="6538713"/>
            <a:ext cx="181381" cy="269239"/>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a:t>
            </a:fld>
            <a:endParaRPr/>
          </a:p>
        </p:txBody>
      </p:sp>
      <p:graphicFrame>
        <p:nvGraphicFramePr>
          <p:cNvPr id="97" name="Table 36"/>
          <p:cNvGraphicFramePr/>
          <p:nvPr>
            <p:extLst>
              <p:ext uri="{D42A27DB-BD31-4B8C-83A1-F6EECF244321}">
                <p14:modId xmlns:p14="http://schemas.microsoft.com/office/powerpoint/2010/main" val="2195711275"/>
              </p:ext>
            </p:extLst>
          </p:nvPr>
        </p:nvGraphicFramePr>
        <p:xfrm>
          <a:off x="1149066" y="3845941"/>
          <a:ext cx="8636660" cy="929640"/>
        </p:xfrm>
        <a:graphic>
          <a:graphicData uri="http://schemas.openxmlformats.org/drawingml/2006/table">
            <a:tbl>
              <a:tblPr>
                <a:tableStyleId>{4C3C2611-4C71-4FC5-86AE-919BDF0F9419}</a:tableStyleId>
              </a:tblPr>
              <a:tblGrid>
                <a:gridCol w="4602029">
                  <a:extLst>
                    <a:ext uri="{9D8B030D-6E8A-4147-A177-3AD203B41FA5}">
                      <a16:colId xmlns:a16="http://schemas.microsoft.com/office/drawing/2014/main" val="20000"/>
                    </a:ext>
                  </a:extLst>
                </a:gridCol>
                <a:gridCol w="1962712">
                  <a:extLst>
                    <a:ext uri="{9D8B030D-6E8A-4147-A177-3AD203B41FA5}">
                      <a16:colId xmlns:a16="http://schemas.microsoft.com/office/drawing/2014/main" val="20002"/>
                    </a:ext>
                  </a:extLst>
                </a:gridCol>
                <a:gridCol w="2071919">
                  <a:extLst>
                    <a:ext uri="{9D8B030D-6E8A-4147-A177-3AD203B41FA5}">
                      <a16:colId xmlns:a16="http://schemas.microsoft.com/office/drawing/2014/main" val="20003"/>
                    </a:ext>
                  </a:extLst>
                </a:gridCol>
              </a:tblGrid>
              <a:tr h="924107">
                <a:tc>
                  <a:txBody>
                    <a:bodyPr/>
                    <a:lstStyle/>
                    <a:p>
                      <a:pPr indent="457200" algn="ctr"/>
                      <a:r>
                        <a:rPr sz="1100">
                          <a:latin typeface="Calibri Light"/>
                          <a:ea typeface="Calibri Light"/>
                          <a:cs typeface="Calibri Light"/>
                          <a:sym typeface="Calibri Light"/>
                        </a:rPr>
                        <a:t>Providers have means to build sustainable delivery models, which will: • increase the range of in-demand offerings • create synergies and avoid duplication • make it easier for customers to find a match for their needs • eliminate providers’ constant struggle to make ends meet</a:t>
                      </a:r>
                    </a:p>
                  </a:txBody>
                  <a:tcPr marL="45720" marR="45720" anchor="ctr" horzOverflow="overflow">
                    <a:lnL w="12700">
                      <a:solidFill>
                        <a:srgbClr val="FFD966"/>
                      </a:solidFill>
                    </a:lnL>
                    <a:lnR w="12700">
                      <a:solidFill>
                        <a:srgbClr val="FFD966"/>
                      </a:solidFill>
                    </a:lnR>
                    <a:lnT w="12700">
                      <a:solidFill>
                        <a:srgbClr val="FFD966"/>
                      </a:solidFill>
                    </a:lnT>
                    <a:lnB w="12700">
                      <a:solidFill>
                        <a:srgbClr val="FFD966"/>
                      </a:solidFill>
                    </a:lnB>
                    <a:solidFill>
                      <a:srgbClr val="F2F2F2"/>
                    </a:solidFill>
                  </a:tcPr>
                </a:tc>
                <a:tc>
                  <a:txBody>
                    <a:bodyPr/>
                    <a:lstStyle/>
                    <a:p>
                      <a:pPr algn="ctr" defTabSz="742950">
                        <a:defRPr sz="1800"/>
                      </a:pPr>
                      <a:r>
                        <a:rPr sz="1100">
                          <a:latin typeface="Calibri Light"/>
                          <a:ea typeface="Calibri Light"/>
                          <a:cs typeface="Calibri Light"/>
                          <a:sym typeface="Calibri Light"/>
                        </a:rPr>
                        <a:t>Philanthropic donors / funders / sponsors </a:t>
                      </a:r>
                      <a:r>
                        <a:rPr sz="1100" err="1">
                          <a:latin typeface="Calibri Light"/>
                          <a:ea typeface="Calibri Light"/>
                          <a:cs typeface="Calibri Light"/>
                          <a:sym typeface="Calibri Light"/>
                        </a:rPr>
                        <a:t>recognise</a:t>
                      </a:r>
                      <a:r>
                        <a:rPr sz="1100">
                          <a:latin typeface="Calibri Light"/>
                          <a:ea typeface="Calibri Light"/>
                          <a:cs typeface="Calibri Light"/>
                          <a:sym typeface="Calibri Light"/>
                        </a:rPr>
                        <a:t> the importance of outcomes achieved and contribute additional revenue streams</a:t>
                      </a:r>
                    </a:p>
                  </a:txBody>
                  <a:tcPr marL="45720" marR="45720" anchor="ctr" horzOverflow="overflow">
                    <a:lnL w="12700" cap="flat" cmpd="sng" algn="ctr">
                      <a:solidFill>
                        <a:srgbClr val="FFD966"/>
                      </a:solidFill>
                      <a:prstDash val="solid"/>
                      <a:round/>
                      <a:headEnd type="none" w="med" len="med"/>
                      <a:tailEnd type="none" w="med" len="med"/>
                    </a:lnL>
                    <a:lnR w="12700">
                      <a:solidFill>
                        <a:srgbClr val="FFD966"/>
                      </a:solidFill>
                    </a:lnR>
                    <a:lnT w="12700">
                      <a:solidFill>
                        <a:srgbClr val="FFD966"/>
                      </a:solidFill>
                    </a:lnT>
                    <a:lnB w="12700">
                      <a:solidFill>
                        <a:srgbClr val="FFD966"/>
                      </a:solidFill>
                    </a:lnB>
                    <a:solidFill>
                      <a:srgbClr val="F2F2F2"/>
                    </a:solidFill>
                  </a:tcPr>
                </a:tc>
                <a:tc>
                  <a:txBody>
                    <a:bodyPr/>
                    <a:lstStyle/>
                    <a:p>
                      <a:pPr algn="ctr" defTabSz="742950">
                        <a:defRPr sz="1800"/>
                      </a:pPr>
                      <a:r>
                        <a:rPr sz="1100">
                          <a:latin typeface="Calibri Light"/>
                          <a:ea typeface="Calibri Light"/>
                          <a:cs typeface="Calibri Light"/>
                          <a:sym typeface="Calibri Light"/>
                        </a:rPr>
                        <a:t>Whānau who have high needs but limited means are able to be reached and served sustainably through subsidies/scholarships</a:t>
                      </a:r>
                    </a:p>
                  </a:txBody>
                  <a:tcPr marL="45720" marR="45720" anchor="ctr" horzOverflow="overflow">
                    <a:lnL w="12700">
                      <a:solidFill>
                        <a:srgbClr val="FFD966"/>
                      </a:solidFill>
                    </a:lnL>
                    <a:lnR w="12700">
                      <a:solidFill>
                        <a:srgbClr val="FFD966"/>
                      </a:solidFill>
                    </a:lnR>
                    <a:lnT w="12700">
                      <a:solidFill>
                        <a:srgbClr val="FFD966"/>
                      </a:solidFill>
                    </a:lnT>
                    <a:lnB w="12700">
                      <a:solidFill>
                        <a:srgbClr val="FFD966"/>
                      </a:solidFill>
                    </a:lnB>
                    <a:solidFill>
                      <a:srgbClr val="F2F2F2"/>
                    </a:solidFill>
                  </a:tcPr>
                </a:tc>
                <a:extLst>
                  <a:ext uri="{0D108BD9-81ED-4DB2-BD59-A6C34878D82A}">
                    <a16:rowId xmlns:a16="http://schemas.microsoft.com/office/drawing/2014/main" val="10000"/>
                  </a:ext>
                </a:extLst>
              </a:tr>
            </a:tbl>
          </a:graphicData>
        </a:graphic>
      </p:graphicFrame>
      <p:sp>
        <p:nvSpPr>
          <p:cNvPr id="98" name="Rectangle"/>
          <p:cNvSpPr/>
          <p:nvPr/>
        </p:nvSpPr>
        <p:spPr>
          <a:xfrm>
            <a:off x="1164950" y="1428385"/>
            <a:ext cx="8622735" cy="442821"/>
          </a:xfrm>
          <a:prstGeom prst="rect">
            <a:avLst/>
          </a:prstGeom>
          <a:ln w="12700">
            <a:solidFill>
              <a:srgbClr val="59ADC4"/>
            </a:solidFill>
            <a:miter lim="400000"/>
          </a:ln>
        </p:spPr>
        <p:txBody>
          <a:bodyPr lIns="45718" tIns="45718" rIns="45718" bIns="45718" anchor="ctr"/>
          <a:lstStyle/>
          <a:p>
            <a:pPr>
              <a:lnSpc>
                <a:spcPct val="90000"/>
              </a:lnSpc>
              <a:defRPr sz="1100">
                <a:latin typeface="Calibri Light"/>
                <a:ea typeface="Calibri Light"/>
                <a:cs typeface="Calibri Light"/>
                <a:sym typeface="Calibri Light"/>
              </a:defRPr>
            </a:pPr>
            <a:endParaRPr/>
          </a:p>
        </p:txBody>
      </p:sp>
      <p:sp>
        <p:nvSpPr>
          <p:cNvPr id="99" name="Support the development of healthy, happy children by making parenting a little bit easier"/>
          <p:cNvSpPr txBox="1"/>
          <p:nvPr/>
        </p:nvSpPr>
        <p:spPr>
          <a:xfrm>
            <a:off x="1210670" y="1437431"/>
            <a:ext cx="8530257" cy="4247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spAutoFit/>
          </a:bodyPr>
          <a:lstStyle>
            <a:lvl1pPr>
              <a:lnSpc>
                <a:spcPct val="90000"/>
              </a:lnSpc>
              <a:defRPr sz="1100">
                <a:latin typeface="Calibri Light"/>
                <a:ea typeface="Calibri Light"/>
                <a:cs typeface="Calibri Light"/>
                <a:sym typeface="Calibri Light"/>
              </a:defRPr>
            </a:lvl1pPr>
          </a:lstStyle>
          <a:p>
            <a:r>
              <a:rPr lang="mi-NZ" sz="1200">
                <a:sym typeface="Calibri"/>
              </a:rPr>
              <a:t>To foster “village building” by </a:t>
            </a:r>
            <a:r>
              <a:rPr lang="en-NZ" sz="1200">
                <a:sym typeface="Calibri"/>
              </a:rPr>
              <a:t>enabling and connecting service providers so that every Taranaki whānau has access to the things that make parenting easier through support, connection, growth and play.</a:t>
            </a:r>
            <a:endParaRPr lang="mi-NZ" sz="1200">
              <a:sym typeface="Calibri"/>
            </a:endParaRPr>
          </a:p>
        </p:txBody>
      </p:sp>
      <p:sp>
        <p:nvSpPr>
          <p:cNvPr id="100" name="Rectangle"/>
          <p:cNvSpPr/>
          <p:nvPr/>
        </p:nvSpPr>
        <p:spPr>
          <a:xfrm>
            <a:off x="223868" y="1423988"/>
            <a:ext cx="828464" cy="444630"/>
          </a:xfrm>
          <a:prstGeom prst="rect">
            <a:avLst/>
          </a:prstGeom>
          <a:solidFill>
            <a:schemeClr val="accent1"/>
          </a:solidFill>
          <a:ln w="12700">
            <a:solidFill>
              <a:srgbClr val="59ADC4"/>
            </a:solidFill>
            <a:miter lim="400000"/>
          </a:ln>
        </p:spPr>
        <p:txBody>
          <a:bodyPr lIns="45718" tIns="45718" rIns="45718" bIns="45718" anchor="ctr"/>
          <a:lstStyle/>
          <a:p>
            <a:pPr>
              <a:lnSpc>
                <a:spcPct val="90000"/>
              </a:lnSpc>
              <a:spcBef>
                <a:spcPts val="300"/>
              </a:spcBef>
              <a:defRPr sz="1100">
                <a:latin typeface="Calibri Light"/>
                <a:ea typeface="Calibri Light"/>
                <a:cs typeface="Calibri Light"/>
                <a:sym typeface="Calibri Light"/>
              </a:defRPr>
            </a:pPr>
            <a:endParaRPr/>
          </a:p>
        </p:txBody>
      </p:sp>
      <p:sp>
        <p:nvSpPr>
          <p:cNvPr id="101" name="Our mission"/>
          <p:cNvSpPr txBox="1"/>
          <p:nvPr/>
        </p:nvSpPr>
        <p:spPr>
          <a:xfrm>
            <a:off x="223868" y="1543171"/>
            <a:ext cx="828464" cy="2062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6000" tIns="36000" rIns="36000" bIns="36000" anchor="ctr">
            <a:spAutoFit/>
          </a:bodyPr>
          <a:lstStyle>
            <a:lvl1pPr algn="ctr">
              <a:lnSpc>
                <a:spcPct val="90000"/>
              </a:lnSpc>
              <a:spcBef>
                <a:spcPts val="300"/>
              </a:spcBef>
              <a:defRPr sz="1100">
                <a:solidFill>
                  <a:srgbClr val="FFFFFF"/>
                </a:solidFill>
                <a:latin typeface="Calibri Light"/>
                <a:ea typeface="Calibri Light"/>
                <a:cs typeface="Calibri Light"/>
                <a:sym typeface="Calibri Light"/>
              </a:defRPr>
            </a:lvl1pPr>
          </a:lstStyle>
          <a:p>
            <a:r>
              <a:t>Our mission</a:t>
            </a:r>
          </a:p>
        </p:txBody>
      </p:sp>
      <p:sp>
        <p:nvSpPr>
          <p:cNvPr id="102" name="Rectangle"/>
          <p:cNvSpPr/>
          <p:nvPr/>
        </p:nvSpPr>
        <p:spPr>
          <a:xfrm>
            <a:off x="210798" y="1932688"/>
            <a:ext cx="828464" cy="3542633"/>
          </a:xfrm>
          <a:prstGeom prst="rect">
            <a:avLst/>
          </a:prstGeom>
          <a:solidFill>
            <a:srgbClr val="00B050"/>
          </a:solidFill>
          <a:ln w="12700">
            <a:solidFill>
              <a:schemeClr val="accent6">
                <a:lumOff val="-9568"/>
              </a:schemeClr>
            </a:solidFill>
            <a:miter lim="400000"/>
          </a:ln>
        </p:spPr>
        <p:txBody>
          <a:bodyPr lIns="45718" tIns="45718" rIns="45718" bIns="45718" anchor="ctr"/>
          <a:lstStyle/>
          <a:p>
            <a:pPr>
              <a:lnSpc>
                <a:spcPct val="90000"/>
              </a:lnSpc>
              <a:spcBef>
                <a:spcPts val="300"/>
              </a:spcBef>
              <a:defRPr sz="1100">
                <a:latin typeface="Calibri Light"/>
                <a:ea typeface="Calibri Light"/>
                <a:cs typeface="Calibri Light"/>
                <a:sym typeface="Calibri Light"/>
              </a:defRPr>
            </a:pPr>
            <a:endParaRPr/>
          </a:p>
        </p:txBody>
      </p:sp>
      <p:sp>
        <p:nvSpPr>
          <p:cNvPr id="103" name="Our principles"/>
          <p:cNvSpPr txBox="1"/>
          <p:nvPr/>
        </p:nvSpPr>
        <p:spPr>
          <a:xfrm>
            <a:off x="260991" y="3230486"/>
            <a:ext cx="737025" cy="3970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spAutoFit/>
          </a:bodyPr>
          <a:lstStyle>
            <a:lvl1pPr>
              <a:lnSpc>
                <a:spcPct val="90000"/>
              </a:lnSpc>
              <a:spcBef>
                <a:spcPts val="300"/>
              </a:spcBef>
              <a:defRPr sz="1100">
                <a:solidFill>
                  <a:srgbClr val="FFFFFF"/>
                </a:solidFill>
                <a:latin typeface="Calibri Light"/>
                <a:ea typeface="Calibri Light"/>
                <a:cs typeface="Calibri Light"/>
                <a:sym typeface="Calibri Light"/>
              </a:defRPr>
            </a:lvl1pPr>
          </a:lstStyle>
          <a:p>
            <a:pPr algn="ctr"/>
            <a:r>
              <a:t>Our principles</a:t>
            </a:r>
          </a:p>
        </p:txBody>
      </p:sp>
      <p:sp>
        <p:nvSpPr>
          <p:cNvPr id="110" name="Text Placeholder 23"/>
          <p:cNvSpPr txBox="1"/>
          <p:nvPr/>
        </p:nvSpPr>
        <p:spPr>
          <a:xfrm>
            <a:off x="223869" y="682350"/>
            <a:ext cx="9565033" cy="1938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nSpc>
                <a:spcPct val="90000"/>
              </a:lnSpc>
              <a:spcBef>
                <a:spcPts val="1000"/>
              </a:spcBef>
              <a:defRPr sz="1400">
                <a:solidFill>
                  <a:srgbClr val="404040"/>
                </a:solidFill>
                <a:latin typeface="Calibri Light"/>
                <a:ea typeface="Calibri Light"/>
                <a:cs typeface="Calibri Light"/>
                <a:sym typeface="Calibri Light"/>
              </a:defRPr>
            </a:pPr>
            <a:r>
              <a:t>A charitable community collaboration focused on </a:t>
            </a:r>
            <a:r>
              <a:rPr lang="mi-NZ"/>
              <a:t>making parenting a little bit easier</a:t>
            </a:r>
            <a:endParaRPr/>
          </a:p>
        </p:txBody>
      </p:sp>
      <p:sp>
        <p:nvSpPr>
          <p:cNvPr id="111" name="Rectangle"/>
          <p:cNvSpPr/>
          <p:nvPr/>
        </p:nvSpPr>
        <p:spPr>
          <a:xfrm>
            <a:off x="1164950" y="980663"/>
            <a:ext cx="8622736" cy="374634"/>
          </a:xfrm>
          <a:prstGeom prst="rect">
            <a:avLst/>
          </a:prstGeom>
          <a:ln w="12700">
            <a:solidFill>
              <a:srgbClr val="AF52DE"/>
            </a:solidFill>
            <a:miter lim="400000"/>
          </a:ln>
        </p:spPr>
        <p:txBody>
          <a:bodyPr lIns="45718" tIns="45718" rIns="45718" bIns="45718" anchor="ctr"/>
          <a:lstStyle/>
          <a:p>
            <a:pPr>
              <a:lnSpc>
                <a:spcPct val="90000"/>
              </a:lnSpc>
              <a:defRPr sz="1100">
                <a:latin typeface="Calibri Light"/>
                <a:ea typeface="Calibri Light"/>
                <a:cs typeface="Calibri Light"/>
                <a:sym typeface="Calibri Light"/>
              </a:defRPr>
            </a:pPr>
            <a:endParaRPr/>
          </a:p>
        </p:txBody>
      </p:sp>
      <p:sp>
        <p:nvSpPr>
          <p:cNvPr id="112" name="Taranaki whānau flourish because everyone enjoys support, connection, and opportunities to grow together and play together"/>
          <p:cNvSpPr txBox="1"/>
          <p:nvPr/>
        </p:nvSpPr>
        <p:spPr>
          <a:xfrm>
            <a:off x="1182380" y="1056610"/>
            <a:ext cx="8606247" cy="25852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spAutoFit/>
          </a:bodyPr>
          <a:lstStyle/>
          <a:p>
            <a:pPr>
              <a:lnSpc>
                <a:spcPct val="90000"/>
              </a:lnSpc>
              <a:defRPr sz="1100">
                <a:latin typeface="Calibri Light"/>
                <a:ea typeface="Calibri Light"/>
                <a:cs typeface="Calibri Light"/>
                <a:sym typeface="Calibri Light"/>
              </a:defRPr>
            </a:pPr>
            <a:r>
              <a:rPr lang="en-NZ" sz="1200"/>
              <a:t>Every child in Taranaki has a village to raise them; every adult in Taranaki understands the role they play in that village. </a:t>
            </a:r>
            <a:endParaRPr lang="en-US" sz="1200"/>
          </a:p>
        </p:txBody>
      </p:sp>
      <p:sp>
        <p:nvSpPr>
          <p:cNvPr id="113" name="Rectangle"/>
          <p:cNvSpPr/>
          <p:nvPr/>
        </p:nvSpPr>
        <p:spPr>
          <a:xfrm>
            <a:off x="223868" y="975657"/>
            <a:ext cx="828464" cy="397143"/>
          </a:xfrm>
          <a:prstGeom prst="rect">
            <a:avLst/>
          </a:prstGeom>
          <a:solidFill>
            <a:srgbClr val="7030A0"/>
          </a:solidFill>
          <a:ln w="12700">
            <a:solidFill>
              <a:srgbClr val="AF52DE"/>
            </a:solidFill>
            <a:miter lim="400000"/>
          </a:ln>
        </p:spPr>
        <p:txBody>
          <a:bodyPr lIns="45718" tIns="45718" rIns="45718" bIns="45718" anchor="ctr"/>
          <a:lstStyle/>
          <a:p>
            <a:pPr>
              <a:lnSpc>
                <a:spcPct val="90000"/>
              </a:lnSpc>
              <a:spcBef>
                <a:spcPts val="300"/>
              </a:spcBef>
              <a:defRPr sz="1100">
                <a:latin typeface="Calibri Light"/>
                <a:ea typeface="Calibri Light"/>
                <a:cs typeface="Calibri Light"/>
                <a:sym typeface="Calibri Light"/>
              </a:defRPr>
            </a:pPr>
            <a:endParaRPr/>
          </a:p>
        </p:txBody>
      </p:sp>
      <p:sp>
        <p:nvSpPr>
          <p:cNvPr id="114" name="Our vision"/>
          <p:cNvSpPr txBox="1"/>
          <p:nvPr/>
        </p:nvSpPr>
        <p:spPr>
          <a:xfrm>
            <a:off x="315309" y="1065345"/>
            <a:ext cx="737025" cy="22570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nchor="ctr">
            <a:spAutoFit/>
          </a:bodyPr>
          <a:lstStyle>
            <a:lvl1pPr>
              <a:lnSpc>
                <a:spcPct val="90000"/>
              </a:lnSpc>
              <a:spcBef>
                <a:spcPts val="300"/>
              </a:spcBef>
              <a:defRPr sz="1100">
                <a:solidFill>
                  <a:srgbClr val="FFFFFF"/>
                </a:solidFill>
                <a:latin typeface="Calibri Light"/>
                <a:ea typeface="Calibri Light"/>
                <a:cs typeface="Calibri Light"/>
                <a:sym typeface="Calibri Light"/>
              </a:defRPr>
            </a:lvl1pPr>
          </a:lstStyle>
          <a:p>
            <a:r>
              <a:t>Our vision</a:t>
            </a:r>
          </a:p>
        </p:txBody>
      </p:sp>
      <p:graphicFrame>
        <p:nvGraphicFramePr>
          <p:cNvPr id="115" name="Table 13"/>
          <p:cNvGraphicFramePr/>
          <p:nvPr>
            <p:extLst>
              <p:ext uri="{D42A27DB-BD31-4B8C-83A1-F6EECF244321}">
                <p14:modId xmlns:p14="http://schemas.microsoft.com/office/powerpoint/2010/main" val="3162090175"/>
              </p:ext>
            </p:extLst>
          </p:nvPr>
        </p:nvGraphicFramePr>
        <p:xfrm>
          <a:off x="1182380" y="1939641"/>
          <a:ext cx="8620776" cy="3535680"/>
        </p:xfrm>
        <a:graphic>
          <a:graphicData uri="http://schemas.openxmlformats.org/drawingml/2006/table">
            <a:tbl>
              <a:tblPr>
                <a:tableStyleId>{4C3C2611-4C71-4FC5-86AE-919BDF0F9419}</a:tableStyleId>
              </a:tblPr>
              <a:tblGrid>
                <a:gridCol w="2253336">
                  <a:extLst>
                    <a:ext uri="{9D8B030D-6E8A-4147-A177-3AD203B41FA5}">
                      <a16:colId xmlns:a16="http://schemas.microsoft.com/office/drawing/2014/main" val="20000"/>
                    </a:ext>
                  </a:extLst>
                </a:gridCol>
                <a:gridCol w="2253336">
                  <a:extLst>
                    <a:ext uri="{9D8B030D-6E8A-4147-A177-3AD203B41FA5}">
                      <a16:colId xmlns:a16="http://schemas.microsoft.com/office/drawing/2014/main" val="20001"/>
                    </a:ext>
                  </a:extLst>
                </a:gridCol>
                <a:gridCol w="1868155">
                  <a:extLst>
                    <a:ext uri="{9D8B030D-6E8A-4147-A177-3AD203B41FA5}">
                      <a16:colId xmlns:a16="http://schemas.microsoft.com/office/drawing/2014/main" val="20002"/>
                    </a:ext>
                  </a:extLst>
                </a:gridCol>
                <a:gridCol w="2245949">
                  <a:extLst>
                    <a:ext uri="{9D8B030D-6E8A-4147-A177-3AD203B41FA5}">
                      <a16:colId xmlns:a16="http://schemas.microsoft.com/office/drawing/2014/main" val="20003"/>
                    </a:ext>
                  </a:extLst>
                </a:gridCol>
              </a:tblGrid>
              <a:tr h="391530">
                <a:tc>
                  <a:txBody>
                    <a:bodyPr/>
                    <a:lstStyle/>
                    <a:p>
                      <a:pPr algn="ctr" defTabSz="742950">
                        <a:defRPr sz="1100">
                          <a:latin typeface="Calibri Light"/>
                          <a:ea typeface="Calibri Light"/>
                          <a:cs typeface="Calibri Light"/>
                          <a:sym typeface="Calibri Light"/>
                        </a:defRPr>
                      </a:pPr>
                      <a:r>
                        <a:t>WHAKAMANA</a:t>
                      </a:r>
                      <a:endParaRPr sz="1800"/>
                    </a:p>
                    <a:p>
                      <a:pPr algn="ctr" defTabSz="742950">
                        <a:defRPr sz="1100">
                          <a:latin typeface="Calibri Light"/>
                          <a:ea typeface="Calibri Light"/>
                          <a:cs typeface="Calibri Light"/>
                          <a:sym typeface="Calibri Light"/>
                        </a:defRPr>
                      </a:pPr>
                      <a:r>
                        <a:t>EMPOWERMENT</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2F2F2"/>
                    </a:solidFill>
                  </a:tcPr>
                </a:tc>
                <a:tc>
                  <a:txBody>
                    <a:bodyPr/>
                    <a:lstStyle/>
                    <a:p>
                      <a:pPr algn="ctr" defTabSz="742950">
                        <a:defRPr sz="1100">
                          <a:latin typeface="Calibri Light"/>
                          <a:ea typeface="Calibri Light"/>
                          <a:cs typeface="Calibri Light"/>
                          <a:sym typeface="Calibri Light"/>
                        </a:defRPr>
                      </a:pPr>
                      <a:r>
                        <a:t>KOTAHITANGA</a:t>
                      </a:r>
                      <a:endParaRPr sz="1800"/>
                    </a:p>
                    <a:p>
                      <a:pPr algn="ctr" defTabSz="742950">
                        <a:defRPr sz="1100">
                          <a:latin typeface="Calibri Light"/>
                          <a:ea typeface="Calibri Light"/>
                          <a:cs typeface="Calibri Light"/>
                          <a:sym typeface="Calibri Light"/>
                        </a:defRPr>
                      </a:pPr>
                      <a:r>
                        <a:t>HOLISTIC DEVELOPMENT </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2F2F2"/>
                    </a:solidFill>
                  </a:tcPr>
                </a:tc>
                <a:tc>
                  <a:txBody>
                    <a:bodyPr/>
                    <a:lstStyle/>
                    <a:p>
                      <a:pPr algn="ctr" defTabSz="742950">
                        <a:defRPr sz="1100">
                          <a:latin typeface="Calibri Light"/>
                          <a:ea typeface="Calibri Light"/>
                          <a:cs typeface="Calibri Light"/>
                          <a:sym typeface="Calibri Light"/>
                        </a:defRPr>
                      </a:pPr>
                      <a:r>
                        <a:t>WHĀNAU TANGATA</a:t>
                      </a:r>
                      <a:endParaRPr sz="1800"/>
                    </a:p>
                    <a:p>
                      <a:pPr algn="ctr" defTabSz="742950">
                        <a:defRPr sz="1100">
                          <a:latin typeface="Calibri Light"/>
                          <a:ea typeface="Calibri Light"/>
                          <a:cs typeface="Calibri Light"/>
                          <a:sym typeface="Calibri Light"/>
                        </a:defRPr>
                      </a:pPr>
                      <a:r>
                        <a:t>FAMILY AND COMMUNITY </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2F2F2"/>
                    </a:solidFill>
                  </a:tcPr>
                </a:tc>
                <a:tc>
                  <a:txBody>
                    <a:bodyPr/>
                    <a:lstStyle/>
                    <a:p>
                      <a:pPr algn="ctr" defTabSz="742950">
                        <a:defRPr sz="1100">
                          <a:latin typeface="Calibri Light"/>
                          <a:ea typeface="Calibri Light"/>
                          <a:cs typeface="Calibri Light"/>
                          <a:sym typeface="Calibri Light"/>
                        </a:defRPr>
                      </a:pPr>
                      <a:r>
                        <a:t>NGĀ HONONGA</a:t>
                      </a:r>
                      <a:endParaRPr sz="1800"/>
                    </a:p>
                    <a:p>
                      <a:pPr algn="ctr" defTabSz="742950">
                        <a:defRPr sz="1100">
                          <a:latin typeface="Calibri Light"/>
                          <a:ea typeface="Calibri Light"/>
                          <a:cs typeface="Calibri Light"/>
                          <a:sym typeface="Calibri Light"/>
                        </a:defRPr>
                      </a:pPr>
                      <a:r>
                        <a:t>RELATIONSHIPS</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2F2F2"/>
                    </a:solidFill>
                  </a:tcPr>
                </a:tc>
                <a:extLst>
                  <a:ext uri="{0D108BD9-81ED-4DB2-BD59-A6C34878D82A}">
                    <a16:rowId xmlns:a16="http://schemas.microsoft.com/office/drawing/2014/main" val="10000"/>
                  </a:ext>
                </a:extLst>
              </a:tr>
              <a:tr h="0">
                <a:tc>
                  <a:txBody>
                    <a:bodyPr/>
                    <a:lstStyle/>
                    <a:p>
                      <a:pPr algn="l" defTabSz="742950">
                        <a:defRPr sz="1100">
                          <a:latin typeface="Calibri Light"/>
                          <a:ea typeface="Calibri Light"/>
                          <a:cs typeface="Calibri Light"/>
                          <a:sym typeface="Calibri Light"/>
                        </a:defRPr>
                      </a:pPr>
                      <a:r>
                        <a:t>We </a:t>
                      </a:r>
                      <a:r>
                        <a:rPr lang="mi-NZ"/>
                        <a:t>recognise that many in the Taranaki comunity have valuable expertise and knowledge to share.  </a:t>
                      </a:r>
                    </a:p>
                    <a:p>
                      <a:pPr algn="l" defTabSz="742950">
                        <a:defRPr sz="1100">
                          <a:latin typeface="Calibri Light"/>
                          <a:ea typeface="Calibri Light"/>
                          <a:cs typeface="Calibri Light"/>
                          <a:sym typeface="Calibri Light"/>
                        </a:defRPr>
                      </a:pPr>
                      <a:r>
                        <a:rPr lang="mi-NZ"/>
                        <a:t>We support services and ‘programmes’ that aim to reduce inequities and promote self-agency and work to ensure that these are financially sustainable and accessible to all. We believe that caregivers can be experts in their own right and create opportunities for them to share their experiences and knowledge with each other. </a:t>
                      </a:r>
                    </a:p>
                    <a:p>
                      <a:pPr algn="l" defTabSz="742950">
                        <a:defRPr sz="1100">
                          <a:latin typeface="Calibri Light"/>
                          <a:ea typeface="Calibri Light"/>
                          <a:cs typeface="Calibri Light"/>
                          <a:sym typeface="Calibri Light"/>
                        </a:defRPr>
                      </a:pPr>
                      <a:endParaRPr lang="mi-NZ"/>
                    </a:p>
                    <a:p>
                      <a:pPr algn="l" defTabSz="742950">
                        <a:defRPr sz="1100">
                          <a:latin typeface="Calibri Light"/>
                          <a:ea typeface="Calibri Light"/>
                          <a:cs typeface="Calibri Light"/>
                          <a:sym typeface="Calibri Light"/>
                        </a:defRPr>
                      </a:pPr>
                      <a:r>
                        <a:rPr lang="mi-NZ" b="1"/>
                        <a:t>When we empower each other, we have a stronger ‘parenting village’. </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FFFFF"/>
                    </a:solidFill>
                  </a:tcPr>
                </a:tc>
                <a:tc>
                  <a:txBody>
                    <a:bodyPr/>
                    <a:lstStyle/>
                    <a:p>
                      <a:pPr algn="l" defTabSz="742950">
                        <a:defRPr sz="1800"/>
                      </a:pPr>
                      <a:r>
                        <a:rPr sz="1100">
                          <a:latin typeface="Calibri Light"/>
                          <a:ea typeface="Calibri Light"/>
                          <a:cs typeface="Calibri Light"/>
                          <a:sym typeface="Calibri Light"/>
                        </a:rPr>
                        <a:t>We’re inclusive, and don’t gate-keep on behalf of parents and whānau – as long as providers align with our </a:t>
                      </a:r>
                      <a:r>
                        <a:rPr sz="1100" err="1">
                          <a:latin typeface="Calibri Light"/>
                          <a:ea typeface="Calibri Light"/>
                          <a:cs typeface="Calibri Light"/>
                          <a:sym typeface="Calibri Light"/>
                        </a:rPr>
                        <a:t>kaupapa</a:t>
                      </a:r>
                      <a:r>
                        <a:rPr sz="1100">
                          <a:latin typeface="Calibri Light"/>
                          <a:ea typeface="Calibri Light"/>
                          <a:cs typeface="Calibri Light"/>
                          <a:sym typeface="Calibri Light"/>
                        </a:rPr>
                        <a:t> and satisfy the funding criteria of our partners, they </a:t>
                      </a:r>
                      <a:r>
                        <a:rPr lang="mi-NZ" sz="1100">
                          <a:latin typeface="Calibri Light"/>
                          <a:ea typeface="Calibri Light"/>
                          <a:cs typeface="Calibri Light"/>
                          <a:sym typeface="Calibri Light"/>
                        </a:rPr>
                        <a:t>will </a:t>
                      </a:r>
                      <a:r>
                        <a:rPr sz="1100">
                          <a:latin typeface="Calibri Light"/>
                          <a:ea typeface="Calibri Light"/>
                          <a:cs typeface="Calibri Light"/>
                          <a:sym typeface="Calibri Light"/>
                        </a:rPr>
                        <a:t>be part of the </a:t>
                      </a:r>
                      <a:r>
                        <a:rPr lang="mi-NZ" sz="1100">
                          <a:latin typeface="Calibri Light"/>
                          <a:ea typeface="Calibri Light"/>
                          <a:cs typeface="Calibri Light"/>
                          <a:sym typeface="Calibri Light"/>
                        </a:rPr>
                        <a:t>Flourish </a:t>
                      </a:r>
                      <a:r>
                        <a:rPr sz="1100">
                          <a:latin typeface="Calibri Light"/>
                          <a:ea typeface="Calibri Light"/>
                          <a:cs typeface="Calibri Light"/>
                          <a:sym typeface="Calibri Light"/>
                        </a:rPr>
                        <a:t>ecosystem</a:t>
                      </a:r>
                      <a:r>
                        <a:rPr lang="mi-NZ" sz="1100">
                          <a:latin typeface="Calibri Light"/>
                          <a:ea typeface="Calibri Light"/>
                          <a:cs typeface="Calibri Light"/>
                          <a:sym typeface="Calibri Light"/>
                        </a:rPr>
                        <a:t>. We honour the importance of taha tinana, taha wairua, taha hinengaro and taha whānau, that is respecting that wellbeing incorporates physical, emotional, social and spiritual health. </a:t>
                      </a:r>
                    </a:p>
                    <a:p>
                      <a:pPr algn="l" defTabSz="742950">
                        <a:defRPr sz="1800"/>
                      </a:pPr>
                      <a:endParaRPr lang="mi-NZ" sz="1100">
                        <a:latin typeface="Calibri Light"/>
                        <a:ea typeface="Calibri Light"/>
                        <a:cs typeface="Calibri Light"/>
                        <a:sym typeface="Calibri Light"/>
                      </a:endParaRPr>
                    </a:p>
                    <a:p>
                      <a:pPr algn="l" defTabSz="742950">
                        <a:defRPr sz="1800"/>
                      </a:pPr>
                      <a:r>
                        <a:rPr lang="mi-NZ" sz="1100" b="1">
                          <a:latin typeface="Calibri Light"/>
                          <a:ea typeface="Calibri Light"/>
                          <a:cs typeface="Calibri Light"/>
                          <a:sym typeface="Calibri Light"/>
                        </a:rPr>
                        <a:t>When we work holistically, we have a stronger ‘parenting village’. </a:t>
                      </a:r>
                      <a:endParaRPr sz="1100" b="1">
                        <a:latin typeface="Calibri" panose="020F0502020204030204" pitchFamily="34" charset="0"/>
                        <a:ea typeface="Calibri Light"/>
                        <a:cs typeface="Calibri" panose="020F0502020204030204" pitchFamily="34" charset="0"/>
                        <a:sym typeface="Calibri Light"/>
                      </a:endParaRP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FFFFF"/>
                    </a:solidFill>
                  </a:tcPr>
                </a:tc>
                <a:tc>
                  <a:txBody>
                    <a:bodyPr/>
                    <a:lstStyle/>
                    <a:p>
                      <a:pPr algn="l" defTabSz="742950">
                        <a:defRPr sz="1100">
                          <a:latin typeface="Calibri Light"/>
                          <a:ea typeface="Calibri Light"/>
                          <a:cs typeface="Calibri Light"/>
                          <a:sym typeface="Calibri Light"/>
                        </a:defRPr>
                      </a:pPr>
                      <a:r>
                        <a:t>Embedded in </a:t>
                      </a:r>
                      <a:r>
                        <a:rPr err="1"/>
                        <a:t>Te</a:t>
                      </a:r>
                      <a:r>
                        <a:t> </a:t>
                      </a:r>
                      <a:r>
                        <a:rPr err="1"/>
                        <a:t>Āo</a:t>
                      </a:r>
                      <a:r>
                        <a:t> Māori, we create a diverse and non-judgmental environment in which the </a:t>
                      </a:r>
                      <a:r>
                        <a:rPr err="1"/>
                        <a:t>wairua</a:t>
                      </a:r>
                      <a:r>
                        <a:t> is </a:t>
                      </a:r>
                      <a:r>
                        <a:rPr lang="mi-NZ"/>
                        <a:t>nourishing </a:t>
                      </a:r>
                      <a:r>
                        <a:t>and </a:t>
                      </a:r>
                      <a:r>
                        <a:rPr err="1"/>
                        <a:t>Te</a:t>
                      </a:r>
                      <a:r>
                        <a:t> </a:t>
                      </a:r>
                      <a:r>
                        <a:rPr err="1"/>
                        <a:t>Tiriti</a:t>
                      </a:r>
                      <a:r>
                        <a:t> ō Waitangi, and tikanga Taranaki informs all we do. </a:t>
                      </a:r>
                      <a:r>
                        <a:rPr lang="mi-NZ"/>
                        <a:t>C</a:t>
                      </a:r>
                      <a:r>
                        <a:rPr err="1"/>
                        <a:t>hannels</a:t>
                      </a:r>
                      <a:r>
                        <a:t> </a:t>
                      </a:r>
                      <a:r>
                        <a:rPr lang="mi-NZ"/>
                        <a:t>are </a:t>
                      </a:r>
                      <a:r>
                        <a:t>available that </a:t>
                      </a:r>
                      <a:r>
                        <a:rPr lang="mi-NZ"/>
                        <a:t>equitably </a:t>
                      </a:r>
                      <a:r>
                        <a:t>meet </a:t>
                      </a:r>
                      <a:r>
                        <a:rPr lang="mi-NZ"/>
                        <a:t>the unique needs of </a:t>
                      </a:r>
                      <a:r>
                        <a:t>whānau </a:t>
                      </a:r>
                      <a:r>
                        <a:rPr lang="mi-NZ"/>
                        <a:t>with reciprocity and mutual respect and trust. </a:t>
                      </a:r>
                    </a:p>
                    <a:p>
                      <a:pPr algn="l" defTabSz="742950">
                        <a:defRPr sz="1100">
                          <a:latin typeface="Calibri Light"/>
                          <a:ea typeface="Calibri Light"/>
                          <a:cs typeface="Calibri Light"/>
                          <a:sym typeface="Calibri Light"/>
                        </a:defRPr>
                      </a:pPr>
                      <a:endParaRPr lang="mi-NZ"/>
                    </a:p>
                    <a:p>
                      <a:pPr algn="l" defTabSz="742950">
                        <a:defRPr sz="1100">
                          <a:latin typeface="Calibri Light"/>
                          <a:ea typeface="Calibri Light"/>
                          <a:cs typeface="Calibri Light"/>
                          <a:sym typeface="Calibri Light"/>
                        </a:defRPr>
                      </a:pPr>
                      <a:r>
                        <a:rPr lang="mi-NZ" b="1"/>
                        <a:t>When we consider the impact for everyone in our whānau, we have a stonger ‘parenting village’</a:t>
                      </a:r>
                      <a:endParaRPr b="1"/>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FFFFF"/>
                    </a:solidFill>
                  </a:tcPr>
                </a:tc>
                <a:tc>
                  <a:txBody>
                    <a:bodyPr/>
                    <a:lstStyle/>
                    <a:p>
                      <a:pPr algn="l" defTabSz="742950">
                        <a:defRPr sz="1800"/>
                      </a:pPr>
                      <a:r>
                        <a:rPr lang="mi-NZ" sz="1100">
                          <a:latin typeface="Calibri Light"/>
                          <a:ea typeface="Calibri Light"/>
                          <a:cs typeface="Calibri Light"/>
                          <a:sym typeface="Calibri Light"/>
                        </a:rPr>
                        <a:t>By </a:t>
                      </a:r>
                      <a:r>
                        <a:rPr sz="1100">
                          <a:latin typeface="Calibri Light"/>
                          <a:ea typeface="Calibri Light"/>
                          <a:cs typeface="Calibri Light"/>
                          <a:sym typeface="Calibri Light"/>
                        </a:rPr>
                        <a:t>connect</a:t>
                      </a:r>
                      <a:r>
                        <a:rPr lang="mi-NZ" sz="1100">
                          <a:latin typeface="Calibri Light"/>
                          <a:ea typeface="Calibri Light"/>
                          <a:cs typeface="Calibri Light"/>
                          <a:sym typeface="Calibri Light"/>
                        </a:rPr>
                        <a:t>ing and enabling service providers, we build strong relationships which facilitate collaboration and coordination to foster the support connection and growth for our whānau. Building trust and confidence in each other means </a:t>
                      </a:r>
                      <a:r>
                        <a:rPr sz="1100">
                          <a:latin typeface="Calibri Light"/>
                          <a:ea typeface="Calibri Light"/>
                          <a:cs typeface="Calibri Light"/>
                          <a:sym typeface="Calibri Light"/>
                        </a:rPr>
                        <a:t>duplication with existing services</a:t>
                      </a:r>
                      <a:r>
                        <a:rPr lang="mi-NZ" sz="1100">
                          <a:latin typeface="Calibri Light"/>
                          <a:ea typeface="Calibri Light"/>
                          <a:cs typeface="Calibri Light"/>
                          <a:sym typeface="Calibri Light"/>
                        </a:rPr>
                        <a:t> can be avoided as we have clarity over the services in the region. </a:t>
                      </a:r>
                    </a:p>
                    <a:p>
                      <a:pPr algn="l" defTabSz="742950">
                        <a:defRPr sz="1800"/>
                      </a:pPr>
                      <a:r>
                        <a:rPr lang="mi-NZ" sz="1100">
                          <a:latin typeface="Calibri Light"/>
                          <a:ea typeface="Calibri Light"/>
                          <a:cs typeface="Calibri Light"/>
                          <a:sym typeface="Calibri Light"/>
                        </a:rPr>
                        <a:t>We seek to ‘triage’ whānau with service providers  – matching the right support at the right time as determined by the whānau. </a:t>
                      </a:r>
                    </a:p>
                    <a:p>
                      <a:pPr algn="l" defTabSz="742950">
                        <a:defRPr sz="1800"/>
                      </a:pPr>
                      <a:endParaRPr lang="mi-NZ" sz="1100">
                        <a:latin typeface="Calibri Light"/>
                        <a:ea typeface="Calibri Light"/>
                        <a:cs typeface="Calibri Light"/>
                        <a:sym typeface="Calibri Light"/>
                      </a:endParaRPr>
                    </a:p>
                    <a:p>
                      <a:pPr algn="l" defTabSz="742950">
                        <a:defRPr sz="1800"/>
                      </a:pPr>
                      <a:r>
                        <a:rPr lang="mi-NZ" sz="1100" b="1">
                          <a:latin typeface="Calibri Light"/>
                          <a:ea typeface="Calibri Light"/>
                          <a:cs typeface="Calibri Light"/>
                          <a:sym typeface="Calibri Light"/>
                        </a:rPr>
                        <a:t>With relationships as a priority, we have a stronger ‘parenting village’. </a:t>
                      </a:r>
                    </a:p>
                    <a:p>
                      <a:pPr algn="l" defTabSz="742950">
                        <a:defRPr sz="1800"/>
                      </a:pPr>
                      <a:endParaRPr lang="mi-NZ" sz="1100">
                        <a:latin typeface="Calibri Light"/>
                        <a:ea typeface="Calibri Light"/>
                        <a:cs typeface="Calibri Light"/>
                        <a:sym typeface="Calibri Light"/>
                      </a:endParaRP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FFFFF"/>
                    </a:solidFill>
                  </a:tcPr>
                </a:tc>
                <a:extLst>
                  <a:ext uri="{0D108BD9-81ED-4DB2-BD59-A6C34878D82A}">
                    <a16:rowId xmlns:a16="http://schemas.microsoft.com/office/drawing/2014/main" val="10001"/>
                  </a:ext>
                </a:extLst>
              </a:tr>
            </a:tbl>
          </a:graphicData>
        </a:graphic>
      </p:graphicFrame>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itle 13"/>
          <p:cNvSpPr txBox="1"/>
          <p:nvPr/>
        </p:nvSpPr>
        <p:spPr>
          <a:xfrm>
            <a:off x="210798" y="182126"/>
            <a:ext cx="8850025" cy="44319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0" tIns="0" rIns="0" bIns="0" anchor="ctr">
            <a:spAutoFit/>
          </a:bodyPr>
          <a:lstStyle/>
          <a:p>
            <a:pPr>
              <a:lnSpc>
                <a:spcPct val="90000"/>
              </a:lnSpc>
              <a:defRPr sz="3200">
                <a:solidFill>
                  <a:srgbClr val="404040"/>
                </a:solidFill>
                <a:latin typeface="Rockwell"/>
                <a:ea typeface="Rockwell"/>
                <a:cs typeface="Rockwell"/>
                <a:sym typeface="Rockwell"/>
              </a:defRPr>
            </a:pPr>
            <a:r>
              <a:t>Flourish Strategy</a:t>
            </a:r>
            <a:r>
              <a:rPr lang="en-NZ"/>
              <a:t> 2023-2028</a:t>
            </a:r>
            <a:endParaRPr>
              <a:solidFill>
                <a:schemeClr val="accent2"/>
              </a:solidFill>
            </a:endParaRPr>
          </a:p>
        </p:txBody>
      </p:sp>
      <p:pic>
        <p:nvPicPr>
          <p:cNvPr id="95" name="Picture 34" descr="Picture 34"/>
          <p:cNvPicPr>
            <a:picLocks noChangeAspect="1"/>
          </p:cNvPicPr>
          <p:nvPr/>
        </p:nvPicPr>
        <p:blipFill>
          <a:blip r:embed="rId4"/>
          <a:stretch>
            <a:fillRect/>
          </a:stretch>
        </p:blipFill>
        <p:spPr>
          <a:xfrm>
            <a:off x="8305923" y="79545"/>
            <a:ext cx="1435005" cy="662815"/>
          </a:xfrm>
          <a:prstGeom prst="rect">
            <a:avLst/>
          </a:prstGeom>
          <a:ln w="12700">
            <a:miter lim="400000"/>
          </a:ln>
        </p:spPr>
      </p:pic>
      <p:sp>
        <p:nvSpPr>
          <p:cNvPr id="96" name="Slide Number Placeholder 35"/>
          <p:cNvSpPr txBox="1">
            <a:spLocks noGrp="1"/>
          </p:cNvSpPr>
          <p:nvPr>
            <p:ph type="sldNum" sz="quarter" idx="4294967295"/>
          </p:nvPr>
        </p:nvSpPr>
        <p:spPr>
          <a:xfrm>
            <a:off x="9724617" y="6538713"/>
            <a:ext cx="181381" cy="269239"/>
          </a:xfrm>
          <a:prstGeom prst="rect">
            <a:avLst/>
          </a:prstGeom>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a:lstStyle/>
          <a:p>
            <a:fld id="{86CB4B4D-7CA3-9044-876B-883B54F8677D}" type="slidenum">
              <a:rPr/>
              <a:t>2</a:t>
            </a:fld>
            <a:endParaRPr/>
          </a:p>
        </p:txBody>
      </p:sp>
      <p:graphicFrame>
        <p:nvGraphicFramePr>
          <p:cNvPr id="97" name="Table 36"/>
          <p:cNvGraphicFramePr/>
          <p:nvPr>
            <p:extLst>
              <p:ext uri="{D42A27DB-BD31-4B8C-83A1-F6EECF244321}">
                <p14:modId xmlns:p14="http://schemas.microsoft.com/office/powerpoint/2010/main" val="1766812493"/>
              </p:ext>
            </p:extLst>
          </p:nvPr>
        </p:nvGraphicFramePr>
        <p:xfrm>
          <a:off x="1167173" y="2389812"/>
          <a:ext cx="8636660" cy="4474464"/>
        </p:xfrm>
        <a:graphic>
          <a:graphicData uri="http://schemas.openxmlformats.org/drawingml/2006/table">
            <a:tbl>
              <a:tblPr>
                <a:tableStyleId>{4C3C2611-4C71-4FC5-86AE-919BDF0F9419}</a:tableStyleId>
              </a:tblPr>
              <a:tblGrid>
                <a:gridCol w="3703513">
                  <a:extLst>
                    <a:ext uri="{9D8B030D-6E8A-4147-A177-3AD203B41FA5}">
                      <a16:colId xmlns:a16="http://schemas.microsoft.com/office/drawing/2014/main" val="20000"/>
                    </a:ext>
                  </a:extLst>
                </a:gridCol>
                <a:gridCol w="1591067">
                  <a:extLst>
                    <a:ext uri="{9D8B030D-6E8A-4147-A177-3AD203B41FA5}">
                      <a16:colId xmlns:a16="http://schemas.microsoft.com/office/drawing/2014/main" val="20002"/>
                    </a:ext>
                  </a:extLst>
                </a:gridCol>
                <a:gridCol w="1671040">
                  <a:extLst>
                    <a:ext uri="{9D8B030D-6E8A-4147-A177-3AD203B41FA5}">
                      <a16:colId xmlns:a16="http://schemas.microsoft.com/office/drawing/2014/main" val="20003"/>
                    </a:ext>
                  </a:extLst>
                </a:gridCol>
                <a:gridCol w="1671040">
                  <a:extLst>
                    <a:ext uri="{9D8B030D-6E8A-4147-A177-3AD203B41FA5}">
                      <a16:colId xmlns:a16="http://schemas.microsoft.com/office/drawing/2014/main" val="162518151"/>
                    </a:ext>
                  </a:extLst>
                </a:gridCol>
              </a:tblGrid>
              <a:tr h="924107">
                <a:tc>
                  <a:txBody>
                    <a:bodyPr/>
                    <a:lstStyle/>
                    <a:p>
                      <a:pPr indent="457200" algn="ctr"/>
                      <a:r>
                        <a:rPr lang="en-NZ" sz="1100" b="1">
                          <a:latin typeface="Calibri Light"/>
                          <a:ea typeface="Calibri Light"/>
                          <a:cs typeface="Calibri Light"/>
                          <a:sym typeface="Calibri Light"/>
                        </a:rPr>
                        <a:t>Providers</a:t>
                      </a:r>
                      <a:r>
                        <a:rPr lang="en-NZ" sz="1100">
                          <a:latin typeface="Calibri Light"/>
                          <a:ea typeface="Calibri Light"/>
                          <a:cs typeface="Calibri Light"/>
                          <a:sym typeface="Calibri Light"/>
                        </a:rPr>
                        <a:t> have means to build sustainable delivery models, which will:</a:t>
                      </a:r>
                      <a:r>
                        <a:rPr lang="en-NZ" sz="1100">
                          <a:latin typeface="Calibri Light"/>
                          <a:ea typeface="Calibri Light"/>
                          <a:cs typeface="Calibri Light"/>
                        </a:rPr>
                        <a:t> </a:t>
                      </a:r>
                      <a:endParaRPr lang="en-NZ" sz="1100">
                        <a:latin typeface="Calibri Light"/>
                        <a:ea typeface="Calibri Light"/>
                        <a:cs typeface="Calibri Light"/>
                        <a:sym typeface="Calibri Light"/>
                      </a:endParaRPr>
                    </a:p>
                    <a:p>
                      <a:pPr indent="457200" algn="ctr"/>
                      <a:r>
                        <a:rPr lang="en-NZ" sz="1100">
                          <a:latin typeface="Calibri Light"/>
                          <a:ea typeface="Calibri Light"/>
                          <a:cs typeface="Calibri Light"/>
                          <a:sym typeface="Calibri Light"/>
                        </a:rPr>
                        <a:t>• increase the range of in-demand offerings</a:t>
                      </a:r>
                    </a:p>
                    <a:p>
                      <a:pPr indent="457200" algn="ctr"/>
                      <a:r>
                        <a:rPr lang="en-NZ" sz="1100">
                          <a:latin typeface="Calibri Light"/>
                          <a:ea typeface="Calibri Light"/>
                          <a:cs typeface="Calibri Light"/>
                        </a:rPr>
                        <a:t> </a:t>
                      </a:r>
                      <a:r>
                        <a:rPr lang="en-NZ" sz="1100">
                          <a:latin typeface="Calibri Light"/>
                          <a:ea typeface="Calibri Light"/>
                          <a:cs typeface="Calibri Light"/>
                          <a:sym typeface="Calibri Light"/>
                        </a:rPr>
                        <a:t>• create synergies and avoid duplication</a:t>
                      </a:r>
                      <a:r>
                        <a:rPr lang="en-NZ" sz="1100">
                          <a:latin typeface="Calibri Light"/>
                          <a:ea typeface="Calibri Light"/>
                          <a:cs typeface="Calibri Light"/>
                        </a:rPr>
                        <a:t> </a:t>
                      </a:r>
                      <a:endParaRPr lang="en-NZ" sz="1100">
                        <a:latin typeface="Calibri Light"/>
                        <a:ea typeface="Calibri Light"/>
                        <a:cs typeface="Calibri Light"/>
                        <a:sym typeface="Calibri Light"/>
                      </a:endParaRPr>
                    </a:p>
                    <a:p>
                      <a:pPr indent="457200" algn="ctr"/>
                      <a:r>
                        <a:rPr lang="en-NZ" sz="1100">
                          <a:latin typeface="Calibri Light"/>
                          <a:ea typeface="Calibri Light"/>
                          <a:cs typeface="Calibri Light"/>
                          <a:sym typeface="Calibri Light"/>
                        </a:rPr>
                        <a:t>• make it easier for customers to find a match for their needs</a:t>
                      </a:r>
                      <a:r>
                        <a:rPr lang="en-NZ" sz="1100">
                          <a:latin typeface="Calibri Light"/>
                          <a:ea typeface="Calibri Light"/>
                          <a:cs typeface="Calibri Light"/>
                        </a:rPr>
                        <a:t> </a:t>
                      </a:r>
                      <a:endParaRPr lang="en-NZ" sz="1100">
                        <a:latin typeface="Calibri Light"/>
                        <a:ea typeface="Calibri Light"/>
                        <a:cs typeface="Calibri Light"/>
                        <a:sym typeface="Calibri Light"/>
                      </a:endParaRPr>
                    </a:p>
                    <a:p>
                      <a:pPr indent="457200" algn="ctr"/>
                      <a:r>
                        <a:rPr lang="en-NZ" sz="1100">
                          <a:latin typeface="Calibri Light"/>
                          <a:ea typeface="Calibri Light"/>
                          <a:cs typeface="Calibri Light"/>
                          <a:sym typeface="Calibri Light"/>
                        </a:rPr>
                        <a:t>• eliminate providers’ constant struggle to make ends meet</a:t>
                      </a:r>
                    </a:p>
                  </a:txBody>
                  <a:tcPr marL="45720" marR="45720" anchor="ctr" horzOverflow="overflow">
                    <a:lnL w="12700">
                      <a:solidFill>
                        <a:srgbClr val="FFD966"/>
                      </a:solidFill>
                    </a:lnL>
                    <a:lnR w="12700" cap="flat" cmpd="sng" algn="ctr">
                      <a:solidFill>
                        <a:srgbClr val="FFD966"/>
                      </a:solidFill>
                      <a:prstDash val="solid"/>
                      <a:round/>
                      <a:headEnd type="none" w="med" len="med"/>
                      <a:tailEnd type="none" w="med" len="med"/>
                    </a:lnR>
                    <a:lnT w="12700" cap="flat" cmpd="sng" algn="ctr">
                      <a:solidFill>
                        <a:srgbClr val="FFD966"/>
                      </a:solidFill>
                      <a:prstDash val="solid"/>
                      <a:round/>
                      <a:headEnd type="none" w="med" len="med"/>
                      <a:tailEnd type="none" w="med" len="med"/>
                    </a:lnT>
                    <a:lnB w="12700">
                      <a:solidFill>
                        <a:srgbClr val="FFD966"/>
                      </a:solidFill>
                    </a:lnB>
                    <a:solidFill>
                      <a:srgbClr val="F2F2F2"/>
                    </a:solidFill>
                  </a:tcPr>
                </a:tc>
                <a:tc>
                  <a:txBody>
                    <a:bodyPr/>
                    <a:lstStyle/>
                    <a:p>
                      <a:pPr algn="ctr"/>
                      <a:r>
                        <a:rPr sz="1100" b="1">
                          <a:latin typeface="Calibri Light"/>
                          <a:ea typeface="Calibri Light"/>
                          <a:cs typeface="Calibri Light"/>
                          <a:sym typeface="Calibri Light"/>
                        </a:rPr>
                        <a:t>Philanthropic donors / funders / sponsors </a:t>
                      </a:r>
                      <a:r>
                        <a:rPr sz="1100" err="1">
                          <a:latin typeface="Calibri Light"/>
                          <a:ea typeface="Calibri Light"/>
                          <a:cs typeface="Calibri Light"/>
                          <a:sym typeface="Calibri Light"/>
                        </a:rPr>
                        <a:t>recognise</a:t>
                      </a:r>
                      <a:r>
                        <a:rPr sz="1100">
                          <a:latin typeface="Calibri Light"/>
                          <a:ea typeface="Calibri Light"/>
                          <a:cs typeface="Calibri Light"/>
                          <a:sym typeface="Calibri Light"/>
                        </a:rPr>
                        <a:t> the importance of outcomes achieved and contribute additional revenue streams</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They</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have</a:t>
                      </a:r>
                      <a:r>
                        <a:rPr lang="mi-NZ" sz="1100">
                          <a:latin typeface="Calibri Light"/>
                          <a:ea typeface="Calibri Light"/>
                          <a:cs typeface="Calibri Light"/>
                          <a:sym typeface="Calibri Light"/>
                        </a:rPr>
                        <a:t> a </a:t>
                      </a:r>
                      <a:r>
                        <a:rPr lang="mi-NZ" sz="1100" err="1">
                          <a:latin typeface="Calibri Light"/>
                          <a:ea typeface="Calibri Light"/>
                          <a:cs typeface="Calibri Light"/>
                          <a:sym typeface="Calibri Light"/>
                        </a:rPr>
                        <a:t>chance</a:t>
                      </a:r>
                      <a:r>
                        <a:rPr lang="mi-NZ" sz="1100">
                          <a:latin typeface="Calibri Light"/>
                          <a:ea typeface="Calibri Light"/>
                          <a:cs typeface="Calibri Light"/>
                          <a:sym typeface="Calibri Light"/>
                        </a:rPr>
                        <a:t> to </a:t>
                      </a:r>
                      <a:r>
                        <a:rPr lang="mi-NZ" sz="1100" err="1">
                          <a:latin typeface="Calibri Light"/>
                          <a:ea typeface="Calibri Light"/>
                          <a:cs typeface="Calibri Light"/>
                          <a:sym typeface="Calibri Light"/>
                        </a:rPr>
                        <a:t>directly</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walk</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the</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talk</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that</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they</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value</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the</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importance</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of</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having</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accessible</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support</a:t>
                      </a:r>
                      <a:r>
                        <a:rPr lang="mi-NZ" sz="1100">
                          <a:latin typeface="Calibri Light"/>
                          <a:ea typeface="Calibri Light"/>
                          <a:cs typeface="Calibri Light"/>
                          <a:sym typeface="Calibri Light"/>
                        </a:rPr>
                        <a:t> and </a:t>
                      </a:r>
                      <a:r>
                        <a:rPr lang="mi-NZ" sz="1100" err="1">
                          <a:latin typeface="Calibri Light"/>
                          <a:ea typeface="Calibri Light"/>
                          <a:cs typeface="Calibri Light"/>
                          <a:sym typeface="Calibri Light"/>
                        </a:rPr>
                        <a:t>connection</a:t>
                      </a:r>
                      <a:r>
                        <a:rPr lang="mi-NZ" sz="1100">
                          <a:latin typeface="Calibri Light"/>
                          <a:ea typeface="Calibri Light"/>
                          <a:cs typeface="Calibri Light"/>
                          <a:sym typeface="Calibri Light"/>
                        </a:rPr>
                        <a:t> for </a:t>
                      </a:r>
                      <a:r>
                        <a:rPr lang="mi-NZ" sz="1100" err="1">
                          <a:latin typeface="Calibri Light"/>
                          <a:ea typeface="Calibri Light"/>
                          <a:cs typeface="Calibri Light"/>
                          <a:sym typeface="Calibri Light"/>
                        </a:rPr>
                        <a:t>our</a:t>
                      </a:r>
                      <a:r>
                        <a:rPr lang="mi-NZ" sz="1100">
                          <a:latin typeface="Calibri Light"/>
                          <a:ea typeface="Calibri Light"/>
                          <a:cs typeface="Calibri Light"/>
                          <a:sym typeface="Calibri Light"/>
                        </a:rPr>
                        <a:t> </a:t>
                      </a:r>
                      <a:r>
                        <a:rPr lang="mi-NZ" sz="1100" err="1">
                          <a:latin typeface="Calibri Light"/>
                          <a:ea typeface="Calibri Light"/>
                          <a:cs typeface="Calibri Light"/>
                          <a:sym typeface="Calibri Light"/>
                        </a:rPr>
                        <a:t>community</a:t>
                      </a:r>
                      <a:r>
                        <a:rPr lang="mi-NZ" sz="1100">
                          <a:latin typeface="Calibri Light"/>
                          <a:ea typeface="Calibri Light"/>
                          <a:cs typeface="Calibri Light"/>
                          <a:sym typeface="Calibri Light"/>
                        </a:rPr>
                        <a:t>.</a:t>
                      </a:r>
                      <a:r>
                        <a:rPr lang="mi-NZ" sz="1100">
                          <a:latin typeface="Calibri Light"/>
                          <a:ea typeface="Calibri Light"/>
                          <a:cs typeface="Calibri Light"/>
                        </a:rPr>
                        <a:t> </a:t>
                      </a:r>
                      <a:endParaRPr sz="1100">
                        <a:latin typeface="Calibri Light"/>
                        <a:ea typeface="Calibri Light"/>
                        <a:cs typeface="Calibri Light"/>
                        <a:sym typeface="Calibri Light"/>
                      </a:endParaRPr>
                    </a:p>
                  </a:txBody>
                  <a:tcPr marL="45720" marR="45720" anchor="ctr" horzOverflow="overflow">
                    <a:lnL w="12700" cap="flat" cmpd="sng" algn="ctr">
                      <a:solidFill>
                        <a:srgbClr val="FFD966"/>
                      </a:solidFill>
                      <a:prstDash val="solid"/>
                      <a:round/>
                      <a:headEnd type="none" w="med" len="med"/>
                      <a:tailEnd type="none" w="med" len="med"/>
                    </a:lnL>
                    <a:lnR w="12700" cap="flat" cmpd="sng" algn="ctr">
                      <a:solidFill>
                        <a:srgbClr val="FFD966"/>
                      </a:solidFill>
                      <a:prstDash val="solid"/>
                      <a:round/>
                      <a:headEnd type="none" w="med" len="med"/>
                      <a:tailEnd type="none" w="med" len="med"/>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solidFill>
                      <a:srgbClr val="F2F2F2"/>
                    </a:solidFill>
                  </a:tcPr>
                </a:tc>
                <a:tc>
                  <a:txBody>
                    <a:bodyPr/>
                    <a:lstStyle/>
                    <a:p>
                      <a:pPr algn="ctr" defTabSz="742950">
                        <a:defRPr sz="1800"/>
                      </a:pPr>
                      <a:r>
                        <a:rPr sz="1100" b="1">
                          <a:latin typeface="Calibri Light"/>
                          <a:ea typeface="Calibri Light"/>
                          <a:cs typeface="Calibri Light"/>
                          <a:sym typeface="Calibri Light"/>
                        </a:rPr>
                        <a:t>Whānau</a:t>
                      </a:r>
                      <a:r>
                        <a:rPr sz="1100">
                          <a:latin typeface="Calibri Light"/>
                          <a:ea typeface="Calibri Light"/>
                          <a:cs typeface="Calibri Light"/>
                          <a:sym typeface="Calibri Light"/>
                        </a:rPr>
                        <a:t> who have high needs but limited means</a:t>
                      </a:r>
                      <a:r>
                        <a:rPr lang="en-NZ" sz="1100">
                          <a:latin typeface="Calibri Light"/>
                          <a:ea typeface="Calibri Light"/>
                          <a:cs typeface="Calibri Light"/>
                          <a:sym typeface="Calibri Light"/>
                        </a:rPr>
                        <a:t>,</a:t>
                      </a:r>
                      <a:r>
                        <a:rPr sz="1100">
                          <a:latin typeface="Calibri Light"/>
                          <a:ea typeface="Calibri Light"/>
                          <a:cs typeface="Calibri Light"/>
                          <a:sym typeface="Calibri Light"/>
                        </a:rPr>
                        <a:t> are able to be reached and served sustainably through subsidies/scholarships</a:t>
                      </a:r>
                    </a:p>
                  </a:txBody>
                  <a:tcPr marL="45720" marR="45720" anchor="ctr" horzOverflow="overflow">
                    <a:lnL w="12700" cap="flat" cmpd="sng" algn="ctr">
                      <a:solidFill>
                        <a:srgbClr val="FFD966"/>
                      </a:solidFill>
                      <a:prstDash val="solid"/>
                      <a:round/>
                      <a:headEnd type="none" w="med" len="med"/>
                      <a:tailEnd type="none" w="med" len="med"/>
                    </a:lnL>
                    <a:lnR w="12700" cap="flat" cmpd="sng" algn="ctr">
                      <a:solidFill>
                        <a:srgbClr val="FFD966"/>
                      </a:solidFill>
                      <a:prstDash val="solid"/>
                      <a:round/>
                      <a:headEnd type="none" w="med" len="med"/>
                      <a:tailEnd type="none" w="med" len="med"/>
                    </a:lnR>
                    <a:lnT w="12700" cap="flat" cmpd="sng" algn="ctr">
                      <a:solidFill>
                        <a:srgbClr val="FFD966"/>
                      </a:solidFill>
                      <a:prstDash val="solid"/>
                      <a:round/>
                      <a:headEnd type="none" w="med" len="med"/>
                      <a:tailEnd type="none" w="med" len="med"/>
                    </a:lnT>
                    <a:lnB w="12700">
                      <a:solidFill>
                        <a:srgbClr val="FFD966"/>
                      </a:solidFill>
                    </a:lnB>
                    <a:solidFill>
                      <a:srgbClr val="F2F2F2"/>
                    </a:solidFill>
                  </a:tcPr>
                </a:tc>
                <a:tc>
                  <a:txBody>
                    <a:bodyPr/>
                    <a:lstStyle/>
                    <a:p>
                      <a:pPr marL="0" marR="0" lvl="0" indent="0" algn="ctr" rtl="0" eaLnBrk="1" fontAlgn="auto" latinLnBrk="0" hangingPunct="1">
                        <a:lnSpc>
                          <a:spcPct val="100000"/>
                        </a:lnSpc>
                        <a:spcBef>
                          <a:spcPts val="0"/>
                        </a:spcBef>
                        <a:spcAft>
                          <a:spcPts val="0"/>
                        </a:spcAft>
                        <a:buClrTx/>
                        <a:buSzTx/>
                        <a:buFontTx/>
                        <a:buNone/>
                      </a:pPr>
                      <a:r>
                        <a:rPr lang="en-NZ" sz="1100" b="1">
                          <a:latin typeface="Calibri Light"/>
                          <a:ea typeface="Calibri Light"/>
                          <a:cs typeface="Calibri Light"/>
                          <a:sym typeface="Calibri Light"/>
                        </a:rPr>
                        <a:t>Parents who can afford services </a:t>
                      </a:r>
                      <a:r>
                        <a:rPr lang="en-NZ" sz="1100">
                          <a:latin typeface="Calibri Light"/>
                          <a:ea typeface="Calibri Light"/>
                          <a:cs typeface="Calibri Light"/>
                          <a:sym typeface="Calibri Light"/>
                        </a:rPr>
                        <a:t>find value in Flourish’s offering, leading to a sustainable and ethical revenue stream.</a:t>
                      </a:r>
                      <a:r>
                        <a:rPr lang="en-NZ" sz="1100">
                          <a:latin typeface="Calibri Light"/>
                          <a:ea typeface="Calibri Light"/>
                          <a:cs typeface="Calibri Light"/>
                        </a:rPr>
                        <a:t> </a:t>
                      </a:r>
                      <a:r>
                        <a:rPr lang="en-NZ" sz="1100">
                          <a:latin typeface="Calibri Light"/>
                          <a:ea typeface="Calibri Light"/>
                          <a:cs typeface="Calibri Light"/>
                          <a:sym typeface="Calibri Light"/>
                        </a:rPr>
                        <a:t> Paying it forward, and volunteering and offering services as exchange, is an opportunity for our community to be involved and to make a direct, tangible difference</a:t>
                      </a:r>
                    </a:p>
                    <a:p>
                      <a:pPr algn="ctr" defTabSz="742950">
                        <a:defRPr sz="1800"/>
                      </a:pPr>
                      <a:endParaRPr sz="1100">
                        <a:latin typeface="Calibri Light"/>
                        <a:ea typeface="Calibri Light"/>
                        <a:cs typeface="Calibri Light"/>
                        <a:sym typeface="Calibri Light"/>
                      </a:endParaRPr>
                    </a:p>
                  </a:txBody>
                  <a:tcPr marL="45720" marR="45720" anchor="ctr" horzOverflow="overflow">
                    <a:lnL w="12700" cap="flat" cmpd="sng" algn="ctr">
                      <a:solidFill>
                        <a:srgbClr val="FFD966"/>
                      </a:solidFill>
                      <a:prstDash val="solid"/>
                      <a:round/>
                      <a:headEnd type="none" w="med" len="med"/>
                      <a:tailEnd type="none" w="med" len="med"/>
                    </a:lnL>
                    <a:lnR w="12700">
                      <a:solidFill>
                        <a:srgbClr val="FFD966"/>
                      </a:solidFill>
                    </a:lnR>
                    <a:lnT w="12700" cap="flat" cmpd="sng" algn="ctr">
                      <a:solidFill>
                        <a:srgbClr val="FFD966"/>
                      </a:solidFill>
                      <a:prstDash val="solid"/>
                      <a:round/>
                      <a:headEnd type="none" w="med" len="med"/>
                      <a:tailEnd type="none" w="med" len="med"/>
                    </a:lnT>
                    <a:lnB w="12700" cap="flat" cmpd="sng" algn="ctr">
                      <a:solidFill>
                        <a:srgbClr val="FFD966"/>
                      </a:solidFill>
                      <a:prstDash val="solid"/>
                      <a:round/>
                      <a:headEnd type="none" w="med" len="med"/>
                      <a:tailEnd type="none" w="med" len="med"/>
                    </a:lnB>
                    <a:solidFill>
                      <a:srgbClr val="F2F2F2"/>
                    </a:solidFill>
                  </a:tcPr>
                </a:tc>
                <a:extLst>
                  <a:ext uri="{0D108BD9-81ED-4DB2-BD59-A6C34878D82A}">
                    <a16:rowId xmlns:a16="http://schemas.microsoft.com/office/drawing/2014/main" val="10000"/>
                  </a:ext>
                </a:extLst>
              </a:tr>
              <a:tr h="1994626">
                <a:tc>
                  <a:txBody>
                    <a:bodyPr/>
                    <a:lstStyle/>
                    <a:p>
                      <a:pPr marL="171450" indent="-171450" algn="l">
                        <a:lnSpc>
                          <a:spcPct val="90000"/>
                        </a:lnSpc>
                        <a:spcBef>
                          <a:spcPts val="400"/>
                        </a:spcBef>
                        <a:buSzPct val="100000"/>
                        <a:buFont typeface="Calibri Light"/>
                        <a:buChar char="➢"/>
                        <a:defRPr sz="1100">
                          <a:latin typeface="Calibri Light"/>
                          <a:ea typeface="Calibri Light"/>
                          <a:cs typeface="Calibri Light"/>
                          <a:sym typeface="Calibri Light"/>
                        </a:defRPr>
                      </a:pPr>
                      <a:r>
                        <a:rPr lang="mi-NZ" err="1"/>
                        <a:t>Develop</a:t>
                      </a:r>
                      <a:r>
                        <a:rPr lang="mi-NZ"/>
                        <a:t> a </a:t>
                      </a:r>
                      <a:r>
                        <a:rPr lang="mi-NZ" err="1"/>
                        <a:t>space</a:t>
                      </a:r>
                      <a:r>
                        <a:rPr lang="mi-NZ"/>
                        <a:t> for </a:t>
                      </a:r>
                      <a:r>
                        <a:rPr lang="mi-NZ" err="1"/>
                        <a:t>consistent</a:t>
                      </a:r>
                      <a:r>
                        <a:rPr lang="mi-NZ"/>
                        <a:t>, </a:t>
                      </a:r>
                      <a:r>
                        <a:rPr lang="mi-NZ" err="1"/>
                        <a:t>reliable</a:t>
                      </a:r>
                      <a:r>
                        <a:rPr lang="mi-NZ"/>
                        <a:t> </a:t>
                      </a:r>
                      <a:r>
                        <a:rPr lang="mi-NZ" err="1"/>
                        <a:t>connection</a:t>
                      </a:r>
                      <a:r>
                        <a:rPr lang="mi-NZ"/>
                        <a:t> and </a:t>
                      </a:r>
                      <a:r>
                        <a:rPr lang="mi-NZ" err="1"/>
                        <a:t>support</a:t>
                      </a:r>
                      <a:r>
                        <a:rPr lang="mi-NZ"/>
                        <a:t> – </a:t>
                      </a:r>
                      <a:r>
                        <a:rPr lang="mi-NZ" err="1"/>
                        <a:t>online</a:t>
                      </a:r>
                      <a:r>
                        <a:rPr lang="mi-NZ"/>
                        <a:t> and/or </a:t>
                      </a:r>
                      <a:r>
                        <a:rPr lang="mi-NZ" err="1"/>
                        <a:t>physical</a:t>
                      </a:r>
                      <a:endParaRPr err="1"/>
                    </a:p>
                    <a:p>
                      <a:pPr marL="171450" indent="-171450" algn="l">
                        <a:lnSpc>
                          <a:spcPct val="90000"/>
                        </a:lnSpc>
                        <a:spcBef>
                          <a:spcPts val="400"/>
                        </a:spcBef>
                        <a:buSzPct val="100000"/>
                        <a:buFont typeface="Calibri Light"/>
                        <a:buChar char="➢"/>
                        <a:defRPr sz="1100">
                          <a:latin typeface="Calibri Light"/>
                          <a:ea typeface="Calibri Light"/>
                          <a:cs typeface="Calibri Light"/>
                          <a:sym typeface="Calibri Light"/>
                        </a:defRPr>
                      </a:pPr>
                      <a:r>
                        <a:rPr err="1"/>
                        <a:t>Form</a:t>
                      </a:r>
                      <a:r>
                        <a:t> </a:t>
                      </a:r>
                      <a:r>
                        <a:rPr err="1"/>
                        <a:t>connecting</a:t>
                      </a:r>
                      <a:r>
                        <a:t> </a:t>
                      </a:r>
                      <a:r>
                        <a:rPr err="1"/>
                        <a:t>tissue</a:t>
                      </a:r>
                      <a:r>
                        <a:t> </a:t>
                      </a:r>
                      <a:r>
                        <a:rPr err="1"/>
                        <a:t>between</a:t>
                      </a:r>
                      <a:r>
                        <a:t> </a:t>
                      </a:r>
                      <a:r>
                        <a:rPr err="1"/>
                        <a:t>providers</a:t>
                      </a:r>
                      <a:r>
                        <a:t> and </a:t>
                      </a:r>
                      <a:r>
                        <a:rPr err="1"/>
                        <a:t>agencies</a:t>
                      </a:r>
                      <a:r>
                        <a:t>, </a:t>
                      </a:r>
                      <a:r>
                        <a:rPr err="1"/>
                        <a:t>collaborators</a:t>
                      </a:r>
                      <a:r>
                        <a:t>, </a:t>
                      </a:r>
                      <a:r>
                        <a:rPr err="1"/>
                        <a:t>complementary</a:t>
                      </a:r>
                      <a:r>
                        <a:t> </a:t>
                      </a:r>
                      <a:r>
                        <a:rPr err="1"/>
                        <a:t>services</a:t>
                      </a:r>
                      <a:r>
                        <a:t> and </a:t>
                      </a:r>
                      <a:r>
                        <a:rPr err="1"/>
                        <a:t>customers</a:t>
                      </a:r>
                      <a:r>
                        <a:t>, </a:t>
                      </a:r>
                      <a:r>
                        <a:rPr err="1"/>
                        <a:t>so</a:t>
                      </a:r>
                      <a:r>
                        <a:t> </a:t>
                      </a:r>
                      <a:r>
                        <a:rPr err="1"/>
                        <a:t>the</a:t>
                      </a:r>
                      <a:r>
                        <a:t> </a:t>
                      </a:r>
                      <a:r>
                        <a:rPr err="1"/>
                        <a:t>system</a:t>
                      </a:r>
                      <a:r>
                        <a:t> </a:t>
                      </a:r>
                      <a:r>
                        <a:rPr err="1"/>
                        <a:t>is</a:t>
                      </a:r>
                      <a:r>
                        <a:t> </a:t>
                      </a:r>
                      <a:r>
                        <a:rPr err="1"/>
                        <a:t>navigable</a:t>
                      </a:r>
                      <a:r>
                        <a:t> and “</a:t>
                      </a:r>
                      <a:r>
                        <a:rPr err="1"/>
                        <a:t>community</a:t>
                      </a:r>
                      <a:r>
                        <a:t>” </a:t>
                      </a:r>
                      <a:r>
                        <a:rPr err="1"/>
                        <a:t>can</a:t>
                      </a:r>
                      <a:r>
                        <a:t> </a:t>
                      </a:r>
                      <a:r>
                        <a:rPr err="1"/>
                        <a:t>be</a:t>
                      </a:r>
                      <a:r>
                        <a:t> </a:t>
                      </a:r>
                      <a:r>
                        <a:rPr err="1"/>
                        <a:t>fostered</a:t>
                      </a:r>
                      <a:endParaRPr lang="mi-NZ" err="1"/>
                    </a:p>
                    <a:p>
                      <a:pPr marL="171450" indent="-171450" algn="l">
                        <a:lnSpc>
                          <a:spcPct val="90000"/>
                        </a:lnSpc>
                        <a:spcBef>
                          <a:spcPts val="400"/>
                        </a:spcBef>
                        <a:buSzPct val="100000"/>
                        <a:buFont typeface="Calibri Light"/>
                        <a:buChar char="➢"/>
                      </a:pPr>
                      <a:r>
                        <a:rPr lang="en-NZ"/>
                        <a:t>Marketing/branding </a:t>
                      </a:r>
                    </a:p>
                    <a:p>
                      <a:pPr marL="171450" indent="-171450" algn="l">
                        <a:lnSpc>
                          <a:spcPct val="90000"/>
                        </a:lnSpc>
                        <a:spcBef>
                          <a:spcPts val="400"/>
                        </a:spcBef>
                        <a:buSzPct val="100000"/>
                        <a:buFont typeface="Calibri Light"/>
                        <a:buChar char="➢"/>
                        <a:defRPr sz="1100">
                          <a:latin typeface="Calibri Light"/>
                          <a:ea typeface="Calibri Light"/>
                          <a:cs typeface="Calibri Light"/>
                          <a:sym typeface="Calibri Light"/>
                        </a:defRPr>
                      </a:pPr>
                      <a:r>
                        <a:rPr lang="mi-NZ" err="1"/>
                        <a:t>Share</a:t>
                      </a:r>
                      <a:r>
                        <a:t> tools and resources</a:t>
                      </a:r>
                      <a:r>
                        <a:rPr lang="mi-NZ"/>
                        <a:t> </a:t>
                      </a:r>
                      <a:r>
                        <a:t>to </a:t>
                      </a:r>
                      <a:r>
                        <a:rPr lang="mi-NZ" err="1"/>
                        <a:t>collaborate</a:t>
                      </a:r>
                      <a:r>
                        <a:rPr lang="mi-NZ"/>
                        <a:t> </a:t>
                      </a:r>
                      <a:r>
                        <a:t>with:</a:t>
                      </a:r>
                    </a:p>
                    <a:p>
                      <a:pPr marL="228600" lvl="1" algn="l">
                        <a:lnSpc>
                          <a:spcPct val="90000"/>
                        </a:lnSpc>
                        <a:spcBef>
                          <a:spcPts val="400"/>
                        </a:spcBef>
                        <a:buSzPct val="100000"/>
                        <a:buFont typeface="Calibri Light"/>
                        <a:buChar char="➢"/>
                        <a:defRPr sz="1100">
                          <a:latin typeface="Calibri Light"/>
                          <a:ea typeface="Calibri Light"/>
                          <a:cs typeface="Calibri Light"/>
                          <a:sym typeface="Calibri Light"/>
                        </a:defRPr>
                      </a:pPr>
                      <a:r>
                        <a:t>Fundraising</a:t>
                      </a:r>
                    </a:p>
                    <a:p>
                      <a:pPr marL="228600" lvl="1" algn="l">
                        <a:lnSpc>
                          <a:spcPct val="90000"/>
                        </a:lnSpc>
                        <a:spcBef>
                          <a:spcPts val="400"/>
                        </a:spcBef>
                        <a:buSzPct val="100000"/>
                        <a:buFont typeface="Calibri Light"/>
                        <a:buChar char="➢"/>
                        <a:defRPr sz="1100">
                          <a:latin typeface="Calibri Light"/>
                          <a:ea typeface="Calibri Light"/>
                          <a:cs typeface="Calibri Light"/>
                          <a:sym typeface="Calibri Light"/>
                        </a:defRPr>
                      </a:pPr>
                      <a:r>
                        <a:rPr err="1"/>
                        <a:t>Programme</a:t>
                      </a:r>
                      <a:r>
                        <a:t> development, innovation and validation</a:t>
                      </a:r>
                    </a:p>
                    <a:p>
                      <a:pPr marL="228600" lvl="1" algn="l">
                        <a:lnSpc>
                          <a:spcPct val="90000"/>
                        </a:lnSpc>
                        <a:spcBef>
                          <a:spcPts val="400"/>
                        </a:spcBef>
                        <a:buSzPct val="100000"/>
                        <a:buFont typeface="Calibri Light"/>
                        <a:buChar char="➢"/>
                      </a:pPr>
                      <a:r>
                        <a:rPr err="1"/>
                        <a:t>Programme</a:t>
                      </a:r>
                      <a:r>
                        <a:t> recruitment</a:t>
                      </a:r>
                      <a:r>
                        <a:rPr lang="mi-NZ"/>
                        <a:t> and </a:t>
                      </a:r>
                      <a:r>
                        <a:rPr lang="mi-NZ" err="1"/>
                        <a:t>registering</a:t>
                      </a:r>
                      <a:r>
                        <a:rPr lang="mi-NZ"/>
                        <a:t> </a:t>
                      </a:r>
                      <a:endParaRPr/>
                    </a:p>
                    <a:p>
                      <a:pPr marL="228600" lvl="1" algn="l">
                        <a:lnSpc>
                          <a:spcPct val="90000"/>
                        </a:lnSpc>
                        <a:spcBef>
                          <a:spcPts val="400"/>
                        </a:spcBef>
                        <a:buSzPct val="100000"/>
                        <a:buFont typeface="Calibri Light"/>
                        <a:buChar char="➢"/>
                        <a:defRPr sz="1100">
                          <a:latin typeface="Calibri Light"/>
                          <a:ea typeface="Calibri Light"/>
                          <a:cs typeface="Calibri Light"/>
                          <a:sym typeface="Calibri Light"/>
                        </a:defRPr>
                      </a:pPr>
                      <a:r>
                        <a:t>CRM/customer management and communications</a:t>
                      </a:r>
                    </a:p>
                    <a:p>
                      <a:pPr marL="228600" lvl="1" algn="l">
                        <a:lnSpc>
                          <a:spcPct val="90000"/>
                        </a:lnSpc>
                        <a:spcBef>
                          <a:spcPts val="400"/>
                        </a:spcBef>
                        <a:buSzPct val="100000"/>
                        <a:buFont typeface="Calibri Light"/>
                        <a:buChar char="➢"/>
                        <a:defRPr sz="1100">
                          <a:latin typeface="Calibri Light"/>
                          <a:ea typeface="Calibri Light"/>
                          <a:cs typeface="Calibri Light"/>
                          <a:sym typeface="Calibri Light"/>
                        </a:defRPr>
                      </a:pPr>
                      <a:r>
                        <a:t>Admin/</a:t>
                      </a:r>
                      <a:r>
                        <a:rPr err="1"/>
                        <a:t>reportin</a:t>
                      </a:r>
                      <a:r>
                        <a:rPr lang="mi-NZ"/>
                        <a:t>g</a:t>
                      </a:r>
                    </a:p>
                  </a:txBody>
                  <a:tcPr marL="63500" marR="63500" marT="63500" marB="63500" horzOverflow="overflow">
                    <a:lnL w="12700">
                      <a:solidFill>
                        <a:srgbClr val="FFD966"/>
                      </a:solidFill>
                    </a:lnL>
                    <a:lnR w="12700">
                      <a:solidFill>
                        <a:srgbClr val="FFD966"/>
                      </a:solidFill>
                    </a:lnR>
                    <a:lnT w="12700">
                      <a:solidFill>
                        <a:srgbClr val="FFD966"/>
                      </a:solidFill>
                    </a:lnT>
                    <a:lnB w="12700">
                      <a:solidFill>
                        <a:srgbClr val="FFD966"/>
                      </a:solidFill>
                    </a:lnB>
                  </a:tcPr>
                </a:tc>
                <a:tc>
                  <a:txBody>
                    <a:bodyPr/>
                    <a:lstStyle/>
                    <a:p>
                      <a:pPr marL="171450" indent="-171450" algn="l">
                        <a:lnSpc>
                          <a:spcPct val="90000"/>
                        </a:lnSpc>
                        <a:spcBef>
                          <a:spcPts val="400"/>
                        </a:spcBef>
                        <a:buSzPct val="100000"/>
                        <a:buFont typeface="Calibri Light"/>
                        <a:buChar char="➢"/>
                        <a:defRPr sz="1100">
                          <a:latin typeface="Calibri Light"/>
                          <a:ea typeface="Calibri Light"/>
                          <a:cs typeface="Calibri Light"/>
                          <a:sym typeface="Calibri Light"/>
                        </a:defRPr>
                      </a:pPr>
                      <a:r>
                        <a:t>Funding Strategy and </a:t>
                      </a:r>
                      <a:r>
                        <a:rPr lang="mi-NZ" err="1"/>
                        <a:t>Business</a:t>
                      </a:r>
                      <a:r>
                        <a:rPr lang="mi-NZ"/>
                        <a:t> </a:t>
                      </a:r>
                      <a:r>
                        <a:rPr lang="mi-NZ" err="1"/>
                        <a:t>modelling</a:t>
                      </a:r>
                      <a:r>
                        <a:rPr lang="mi-NZ"/>
                        <a:t> </a:t>
                      </a:r>
                      <a:r>
                        <a:t>Plan</a:t>
                      </a:r>
                    </a:p>
                    <a:p>
                      <a:pPr marL="171450" indent="-171450" algn="l">
                        <a:lnSpc>
                          <a:spcPct val="90000"/>
                        </a:lnSpc>
                        <a:spcBef>
                          <a:spcPts val="400"/>
                        </a:spcBef>
                        <a:buSzPct val="100000"/>
                        <a:buFont typeface="Calibri Light"/>
                        <a:buChar char="➢"/>
                        <a:defRPr sz="1100">
                          <a:latin typeface="Calibri Light"/>
                          <a:ea typeface="Calibri Light"/>
                          <a:cs typeface="Calibri Light"/>
                          <a:sym typeface="Calibri Light"/>
                        </a:defRPr>
                      </a:pPr>
                      <a:r>
                        <a:t>Sponsorship Plan</a:t>
                      </a:r>
                    </a:p>
                    <a:p>
                      <a:pPr marL="171450" indent="-171450" algn="l">
                        <a:lnSpc>
                          <a:spcPct val="90000"/>
                        </a:lnSpc>
                        <a:spcBef>
                          <a:spcPts val="400"/>
                        </a:spcBef>
                        <a:buSzPct val="100000"/>
                        <a:buFont typeface="Calibri Light"/>
                        <a:buChar char="➢"/>
                        <a:defRPr sz="1100">
                          <a:latin typeface="Calibri Light"/>
                          <a:ea typeface="Calibri Light"/>
                          <a:cs typeface="Calibri Light"/>
                          <a:sym typeface="Calibri Light"/>
                        </a:defRPr>
                      </a:pPr>
                      <a:r>
                        <a:t>Fundraising Plan</a:t>
                      </a:r>
                    </a:p>
                  </a:txBody>
                  <a:tcPr marL="63500" marR="63500" marT="63500" marB="63500" horzOverflow="overflow">
                    <a:lnL w="12700" cap="flat" cmpd="sng" algn="ctr">
                      <a:solidFill>
                        <a:srgbClr val="FFD966"/>
                      </a:solidFill>
                      <a:prstDash val="solid"/>
                      <a:round/>
                      <a:headEnd type="none" w="med" len="med"/>
                      <a:tailEnd type="none" w="med" len="med"/>
                    </a:lnL>
                    <a:lnR w="12700">
                      <a:solidFill>
                        <a:srgbClr val="FFD966"/>
                      </a:solidFill>
                    </a:lnR>
                    <a:lnT w="12700" cap="flat" cmpd="sng" algn="ctr">
                      <a:solidFill>
                        <a:srgbClr val="FFD966"/>
                      </a:solidFill>
                      <a:prstDash val="solid"/>
                      <a:round/>
                      <a:headEnd type="none" w="med" len="med"/>
                      <a:tailEnd type="none" w="med" len="med"/>
                    </a:lnT>
                    <a:lnB w="12700">
                      <a:solidFill>
                        <a:srgbClr val="FFD966"/>
                      </a:solidFill>
                    </a:lnB>
                  </a:tcPr>
                </a:tc>
                <a:tc>
                  <a:txBody>
                    <a:bodyPr/>
                    <a:lstStyle/>
                    <a:p>
                      <a:pPr marL="171450" indent="-171450" algn="l">
                        <a:lnSpc>
                          <a:spcPct val="90000"/>
                        </a:lnSpc>
                        <a:spcBef>
                          <a:spcPts val="1000"/>
                        </a:spcBef>
                        <a:buSzPct val="100000"/>
                        <a:buFont typeface="Calibri Light"/>
                        <a:buChar char="➢"/>
                        <a:defRPr sz="1100">
                          <a:latin typeface="Calibri Light"/>
                          <a:ea typeface="Calibri Light"/>
                          <a:cs typeface="Calibri Light"/>
                          <a:sym typeface="Calibri Light"/>
                        </a:defRPr>
                      </a:pPr>
                      <a:r>
                        <a:t>Funding for coordinator and administrator</a:t>
                      </a:r>
                    </a:p>
                    <a:p>
                      <a:pPr marL="171450" indent="-171450" algn="l">
                        <a:lnSpc>
                          <a:spcPct val="90000"/>
                        </a:lnSpc>
                        <a:spcBef>
                          <a:spcPts val="1000"/>
                        </a:spcBef>
                        <a:buSzPct val="100000"/>
                        <a:buFont typeface="Calibri Light"/>
                        <a:buChar char="➢"/>
                        <a:defRPr sz="1100">
                          <a:latin typeface="Calibri Light"/>
                          <a:ea typeface="Calibri Light"/>
                          <a:cs typeface="Calibri Light"/>
                          <a:sym typeface="Calibri Light"/>
                        </a:defRPr>
                      </a:pPr>
                      <a:r>
                        <a:t>Determine effective ways of providing access where and when it’s needed, regardless of means, and in ways that don’t overlap, duplicate or compete with other effective offerings</a:t>
                      </a:r>
                    </a:p>
                  </a:txBody>
                  <a:tcPr marL="63500" marR="63500" marT="63500" marB="63500" horzOverflow="overflow">
                    <a:lnL w="12700">
                      <a:solidFill>
                        <a:srgbClr val="FFD966"/>
                      </a:solidFill>
                    </a:lnL>
                    <a:lnR w="12700" cap="flat" cmpd="sng" algn="ctr">
                      <a:solidFill>
                        <a:srgbClr val="FFD966"/>
                      </a:solidFill>
                      <a:prstDash val="solid"/>
                      <a:round/>
                      <a:headEnd type="none" w="med" len="med"/>
                      <a:tailEnd type="none" w="med" len="med"/>
                    </a:lnR>
                    <a:lnT w="12700">
                      <a:solidFill>
                        <a:srgbClr val="FFD966"/>
                      </a:solidFill>
                    </a:lnT>
                    <a:lnB w="12700">
                      <a:solidFill>
                        <a:srgbClr val="FFD966"/>
                      </a:solidFill>
                    </a:lnB>
                  </a:tcPr>
                </a:tc>
                <a:tc>
                  <a:txBody>
                    <a:bodyPr/>
                    <a:lstStyle/>
                    <a:p>
                      <a:pPr marL="171450" indent="-171450" algn="l">
                        <a:lnSpc>
                          <a:spcPct val="90000"/>
                        </a:lnSpc>
                        <a:spcBef>
                          <a:spcPts val="1000"/>
                        </a:spcBef>
                        <a:buSzPct val="100000"/>
                        <a:buFont typeface="Calibri Light"/>
                        <a:buChar char="➢"/>
                      </a:pPr>
                      <a:r>
                        <a:rPr lang="en-US"/>
                        <a:t>Flourish becomes increasingly financially sustainable</a:t>
                      </a:r>
                      <a:endParaRPr/>
                    </a:p>
                  </a:txBody>
                  <a:tcPr marL="63500" marR="63500" marT="63500" marB="63500" horzOverflow="overflow">
                    <a:lnL w="12700">
                      <a:solidFill>
                        <a:srgbClr val="FFD966"/>
                      </a:solidFill>
                    </a:lnL>
                    <a:lnR w="12700">
                      <a:solidFill>
                        <a:srgbClr val="FFD966"/>
                      </a:solidFill>
                    </a:lnR>
                    <a:lnT w="12700" cap="flat" cmpd="sng" algn="ctr">
                      <a:solidFill>
                        <a:srgbClr val="FFD966"/>
                      </a:solidFill>
                      <a:prstDash val="solid"/>
                      <a:round/>
                      <a:headEnd type="none" w="med" len="med"/>
                      <a:tailEnd type="none" w="med" len="med"/>
                    </a:lnT>
                    <a:lnB w="12700">
                      <a:solidFill>
                        <a:srgbClr val="FFD966"/>
                      </a:solidFill>
                    </a:lnB>
                  </a:tcPr>
                </a:tc>
                <a:extLst>
                  <a:ext uri="{0D108BD9-81ED-4DB2-BD59-A6C34878D82A}">
                    <a16:rowId xmlns:a16="http://schemas.microsoft.com/office/drawing/2014/main" val="10001"/>
                  </a:ext>
                </a:extLst>
              </a:tr>
            </a:tbl>
          </a:graphicData>
        </a:graphic>
      </p:graphicFrame>
      <p:sp>
        <p:nvSpPr>
          <p:cNvPr id="98" name="Rectangle"/>
          <p:cNvSpPr/>
          <p:nvPr/>
        </p:nvSpPr>
        <p:spPr>
          <a:xfrm>
            <a:off x="1164950" y="1428385"/>
            <a:ext cx="8622735" cy="442821"/>
          </a:xfrm>
          <a:prstGeom prst="rect">
            <a:avLst/>
          </a:prstGeom>
          <a:ln w="12700">
            <a:solidFill>
              <a:srgbClr val="59ADC4"/>
            </a:solidFill>
            <a:miter lim="400000"/>
          </a:ln>
        </p:spPr>
        <p:txBody>
          <a:bodyPr lIns="45718" tIns="45718" rIns="45718" bIns="45718" anchor="ctr"/>
          <a:lstStyle/>
          <a:p>
            <a:pPr>
              <a:lnSpc>
                <a:spcPct val="90000"/>
              </a:lnSpc>
              <a:defRPr sz="1100">
                <a:latin typeface="Calibri Light"/>
                <a:ea typeface="Calibri Light"/>
                <a:cs typeface="Calibri Light"/>
                <a:sym typeface="Calibri Light"/>
              </a:defRPr>
            </a:pPr>
            <a:endParaRPr/>
          </a:p>
        </p:txBody>
      </p:sp>
      <p:sp>
        <p:nvSpPr>
          <p:cNvPr id="99" name="Support the development of healthy, happy children by making parenting a little bit easier"/>
          <p:cNvSpPr txBox="1"/>
          <p:nvPr/>
        </p:nvSpPr>
        <p:spPr>
          <a:xfrm>
            <a:off x="1210671" y="1417674"/>
            <a:ext cx="8530257" cy="42472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8" tIns="45718" rIns="45718" bIns="45718" anchor="ctr">
            <a:spAutoFit/>
          </a:bodyPr>
          <a:lstStyle>
            <a:lvl1pPr>
              <a:lnSpc>
                <a:spcPct val="90000"/>
              </a:lnSpc>
              <a:defRPr sz="1100">
                <a:latin typeface="Calibri Light"/>
                <a:ea typeface="Calibri Light"/>
                <a:cs typeface="Calibri Light"/>
                <a:sym typeface="Calibri Light"/>
              </a:defRPr>
            </a:lvl1pPr>
          </a:lstStyle>
          <a:p>
            <a:r>
              <a:rPr lang="mi-NZ" sz="1200">
                <a:sym typeface="Calibri"/>
              </a:rPr>
              <a:t>To foster “village building” by </a:t>
            </a:r>
            <a:r>
              <a:rPr lang="en-NZ" sz="1200">
                <a:sym typeface="Calibri"/>
              </a:rPr>
              <a:t>enabling and connecting service providers so that every Taranaki whānau has access to the things that make parenting easier through support, connection, growth and play.</a:t>
            </a:r>
            <a:endParaRPr lang="mi-NZ" sz="1200">
              <a:sym typeface="Calibri"/>
            </a:endParaRPr>
          </a:p>
        </p:txBody>
      </p:sp>
      <p:sp>
        <p:nvSpPr>
          <p:cNvPr id="100" name="Rectangle"/>
          <p:cNvSpPr/>
          <p:nvPr/>
        </p:nvSpPr>
        <p:spPr>
          <a:xfrm>
            <a:off x="214815" y="1423988"/>
            <a:ext cx="828464" cy="444630"/>
          </a:xfrm>
          <a:prstGeom prst="rect">
            <a:avLst/>
          </a:prstGeom>
          <a:solidFill>
            <a:schemeClr val="accent1"/>
          </a:solidFill>
          <a:ln w="12700">
            <a:solidFill>
              <a:srgbClr val="59ADC4"/>
            </a:solidFill>
            <a:miter lim="400000"/>
          </a:ln>
        </p:spPr>
        <p:txBody>
          <a:bodyPr lIns="45718" tIns="45718" rIns="45718" bIns="45718" anchor="ctr"/>
          <a:lstStyle/>
          <a:p>
            <a:pPr>
              <a:lnSpc>
                <a:spcPct val="90000"/>
              </a:lnSpc>
              <a:spcBef>
                <a:spcPts val="300"/>
              </a:spcBef>
              <a:defRPr sz="1100">
                <a:latin typeface="Calibri Light"/>
                <a:ea typeface="Calibri Light"/>
                <a:cs typeface="Calibri Light"/>
                <a:sym typeface="Calibri Light"/>
              </a:defRPr>
            </a:pPr>
            <a:endParaRPr/>
          </a:p>
        </p:txBody>
      </p:sp>
      <p:sp>
        <p:nvSpPr>
          <p:cNvPr id="101" name="Our mission"/>
          <p:cNvSpPr txBox="1"/>
          <p:nvPr/>
        </p:nvSpPr>
        <p:spPr>
          <a:xfrm>
            <a:off x="223868" y="1543171"/>
            <a:ext cx="828464" cy="20626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36000" tIns="36000" rIns="36000" bIns="36000" anchor="ctr">
            <a:spAutoFit/>
          </a:bodyPr>
          <a:lstStyle>
            <a:lvl1pPr algn="ctr">
              <a:lnSpc>
                <a:spcPct val="90000"/>
              </a:lnSpc>
              <a:spcBef>
                <a:spcPts val="300"/>
              </a:spcBef>
              <a:defRPr sz="1100">
                <a:solidFill>
                  <a:srgbClr val="FFFFFF"/>
                </a:solidFill>
                <a:latin typeface="Calibri Light"/>
                <a:ea typeface="Calibri Light"/>
                <a:cs typeface="Calibri Light"/>
                <a:sym typeface="Calibri Light"/>
              </a:defRPr>
            </a:lvl1pPr>
          </a:lstStyle>
          <a:p>
            <a:r>
              <a:t>Our mission</a:t>
            </a:r>
          </a:p>
        </p:txBody>
      </p:sp>
      <p:sp>
        <p:nvSpPr>
          <p:cNvPr id="103" name="Our principles"/>
          <p:cNvSpPr txBox="1"/>
          <p:nvPr/>
        </p:nvSpPr>
        <p:spPr>
          <a:xfrm>
            <a:off x="256517" y="2625506"/>
            <a:ext cx="737025" cy="37738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8" tIns="45718" rIns="45718" bIns="45718" anchor="ctr">
            <a:spAutoFit/>
          </a:bodyPr>
          <a:lstStyle>
            <a:lvl1pPr>
              <a:lnSpc>
                <a:spcPct val="90000"/>
              </a:lnSpc>
              <a:spcBef>
                <a:spcPts val="300"/>
              </a:spcBef>
              <a:defRPr sz="1100">
                <a:solidFill>
                  <a:srgbClr val="FFFFFF"/>
                </a:solidFill>
                <a:latin typeface="Calibri Light"/>
                <a:ea typeface="Calibri Light"/>
                <a:cs typeface="Calibri Light"/>
                <a:sym typeface="Calibri Light"/>
              </a:defRPr>
            </a:lvl1pPr>
          </a:lstStyle>
          <a:p>
            <a:r>
              <a:t>Our principles</a:t>
            </a:r>
          </a:p>
        </p:txBody>
      </p:sp>
      <p:grpSp>
        <p:nvGrpSpPr>
          <p:cNvPr id="106" name="Title 1"/>
          <p:cNvGrpSpPr/>
          <p:nvPr/>
        </p:nvGrpSpPr>
        <p:grpSpPr>
          <a:xfrm>
            <a:off x="197269" y="2387066"/>
            <a:ext cx="841539" cy="2146486"/>
            <a:chOff x="0" y="0"/>
            <a:chExt cx="841537" cy="953832"/>
          </a:xfrm>
        </p:grpSpPr>
        <p:sp>
          <p:nvSpPr>
            <p:cNvPr id="104" name="Rectangle"/>
            <p:cNvSpPr/>
            <p:nvPr/>
          </p:nvSpPr>
          <p:spPr>
            <a:xfrm>
              <a:off x="0" y="0"/>
              <a:ext cx="841537" cy="953832"/>
            </a:xfrm>
            <a:prstGeom prst="rect">
              <a:avLst/>
            </a:prstGeom>
            <a:solidFill>
              <a:srgbClr val="F9E91F"/>
            </a:solidFill>
            <a:ln w="12700" cap="flat">
              <a:noFill/>
              <a:miter lim="400000"/>
            </a:ln>
            <a:effectLst/>
          </p:spPr>
          <p:txBody>
            <a:bodyPr wrap="square" lIns="45718" tIns="45718" rIns="45718" bIns="45718" numCol="1" anchor="ctr">
              <a:noAutofit/>
            </a:bodyPr>
            <a:lstStyle/>
            <a:p>
              <a:pPr>
                <a:lnSpc>
                  <a:spcPct val="90000"/>
                </a:lnSpc>
                <a:spcBef>
                  <a:spcPts val="300"/>
                </a:spcBef>
                <a:defRPr sz="4400">
                  <a:latin typeface="Calibri Light"/>
                  <a:ea typeface="Calibri Light"/>
                  <a:cs typeface="Calibri Light"/>
                  <a:sym typeface="Calibri Light"/>
                </a:defRPr>
              </a:pPr>
              <a:endParaRPr/>
            </a:p>
          </p:txBody>
        </p:sp>
        <p:sp>
          <p:nvSpPr>
            <p:cNvPr id="105" name="Target outcomes"/>
            <p:cNvSpPr txBox="1"/>
            <p:nvPr/>
          </p:nvSpPr>
          <p:spPr>
            <a:xfrm>
              <a:off x="58790" y="385136"/>
              <a:ext cx="748653" cy="176427"/>
            </a:xfrm>
            <a:prstGeom prst="rect">
              <a:avLst/>
            </a:prstGeom>
            <a:noFill/>
            <a:ln w="12700" cap="flat">
              <a:noFill/>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45718" tIns="45718" rIns="45718" bIns="45718" numCol="1" anchor="ctr">
              <a:spAutoFit/>
            </a:bodyPr>
            <a:lstStyle>
              <a:lvl1pPr>
                <a:lnSpc>
                  <a:spcPct val="90000"/>
                </a:lnSpc>
                <a:spcBef>
                  <a:spcPts val="300"/>
                </a:spcBef>
                <a:defRPr sz="1100">
                  <a:latin typeface="Calibri Light"/>
                  <a:ea typeface="Calibri Light"/>
                  <a:cs typeface="Calibri Light"/>
                  <a:sym typeface="Calibri Light"/>
                </a:defRPr>
              </a:lvl1pPr>
            </a:lstStyle>
            <a:p>
              <a:pPr algn="ctr"/>
              <a:r>
                <a:t>Target outcomes</a:t>
              </a:r>
            </a:p>
          </p:txBody>
        </p:sp>
      </p:grpSp>
      <p:grpSp>
        <p:nvGrpSpPr>
          <p:cNvPr id="109" name="Title 1"/>
          <p:cNvGrpSpPr/>
          <p:nvPr/>
        </p:nvGrpSpPr>
        <p:grpSpPr>
          <a:xfrm>
            <a:off x="210340" y="4491482"/>
            <a:ext cx="828468" cy="2366517"/>
            <a:chOff x="-1" y="-1"/>
            <a:chExt cx="828466" cy="1885057"/>
          </a:xfrm>
        </p:grpSpPr>
        <p:sp>
          <p:nvSpPr>
            <p:cNvPr id="107" name="Rectangle"/>
            <p:cNvSpPr/>
            <p:nvPr/>
          </p:nvSpPr>
          <p:spPr>
            <a:xfrm>
              <a:off x="-1" y="-1"/>
              <a:ext cx="828466" cy="1885057"/>
            </a:xfrm>
            <a:prstGeom prst="rect">
              <a:avLst/>
            </a:prstGeom>
            <a:solidFill>
              <a:srgbClr val="F9E91F"/>
            </a:solidFill>
            <a:ln w="12700" cap="flat">
              <a:noFill/>
              <a:miter lim="400000"/>
            </a:ln>
            <a:effectLst/>
          </p:spPr>
          <p:txBody>
            <a:bodyPr wrap="square" lIns="45718" tIns="45718" rIns="45718" bIns="45718" numCol="1" anchor="ctr">
              <a:noAutofit/>
            </a:bodyPr>
            <a:lstStyle/>
            <a:p>
              <a:pPr defTabSz="457200">
                <a:lnSpc>
                  <a:spcPct val="90000"/>
                </a:lnSpc>
                <a:spcBef>
                  <a:spcPts val="300"/>
                </a:spcBef>
                <a:defRPr sz="1100">
                  <a:latin typeface="Calibri Light"/>
                  <a:ea typeface="Calibri Light"/>
                  <a:cs typeface="Calibri Light"/>
                  <a:sym typeface="Calibri Light"/>
                </a:defRPr>
              </a:pPr>
              <a:endParaRPr/>
            </a:p>
          </p:txBody>
        </p:sp>
        <p:sp>
          <p:nvSpPr>
            <p:cNvPr id="108" name="Key initiatives…"/>
            <p:cNvSpPr txBox="1"/>
            <p:nvPr/>
          </p:nvSpPr>
          <p:spPr>
            <a:xfrm>
              <a:off x="45719" y="784399"/>
              <a:ext cx="737026" cy="316254"/>
            </a:xfrm>
            <a:prstGeom prst="rect">
              <a:avLst/>
            </a:prstGeom>
            <a:noFill/>
            <a:ln w="12700" cap="flat">
              <a:noFill/>
              <a:miter lim="400000"/>
            </a:ln>
            <a:effectLst/>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45718" tIns="45718" rIns="45718" bIns="45718" numCol="1" anchor="ctr">
              <a:spAutoFit/>
            </a:bodyPr>
            <a:lstStyle/>
            <a:p>
              <a:pPr algn="ctr" defTabSz="457200">
                <a:lnSpc>
                  <a:spcPct val="90000"/>
                </a:lnSpc>
                <a:spcBef>
                  <a:spcPts val="300"/>
                </a:spcBef>
                <a:defRPr sz="1100">
                  <a:latin typeface="Calibri Light"/>
                  <a:ea typeface="Calibri Light"/>
                  <a:cs typeface="Calibri Light"/>
                  <a:sym typeface="Calibri Light"/>
                </a:defRPr>
              </a:pPr>
              <a:r>
                <a:t>Key initiatives</a:t>
              </a:r>
              <a:endParaRPr sz="1400" b="1">
                <a:solidFill>
                  <a:srgbClr val="FFFFFF"/>
                </a:solidFill>
                <a:latin typeface="Typ1451"/>
                <a:ea typeface="Typ1451"/>
                <a:cs typeface="Typ1451"/>
                <a:sym typeface="Typ1451"/>
              </a:endParaRPr>
            </a:p>
          </p:txBody>
        </p:sp>
      </p:grpSp>
      <p:sp>
        <p:nvSpPr>
          <p:cNvPr id="110" name="Text Placeholder 23"/>
          <p:cNvSpPr txBox="1"/>
          <p:nvPr/>
        </p:nvSpPr>
        <p:spPr>
          <a:xfrm>
            <a:off x="256517" y="696598"/>
            <a:ext cx="9565033" cy="19389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0" tIns="0" rIns="0" bIns="0">
            <a:spAutoFit/>
          </a:bodyPr>
          <a:lstStyle/>
          <a:p>
            <a:pPr>
              <a:lnSpc>
                <a:spcPct val="90000"/>
              </a:lnSpc>
              <a:spcBef>
                <a:spcPts val="1000"/>
              </a:spcBef>
              <a:defRPr sz="1400">
                <a:solidFill>
                  <a:srgbClr val="404040"/>
                </a:solidFill>
                <a:latin typeface="Calibri Light"/>
                <a:ea typeface="Calibri Light"/>
                <a:cs typeface="Calibri Light"/>
                <a:sym typeface="Calibri Light"/>
              </a:defRPr>
            </a:pPr>
            <a:r>
              <a:t>A charitable community collaboration focused on </a:t>
            </a:r>
            <a:r>
              <a:rPr lang="mi-NZ"/>
              <a:t>making parenting a little bit easier. </a:t>
            </a:r>
            <a:endParaRPr/>
          </a:p>
        </p:txBody>
      </p:sp>
      <p:sp>
        <p:nvSpPr>
          <p:cNvPr id="111" name="Rectangle"/>
          <p:cNvSpPr/>
          <p:nvPr/>
        </p:nvSpPr>
        <p:spPr>
          <a:xfrm>
            <a:off x="1164950" y="980663"/>
            <a:ext cx="8622736" cy="374634"/>
          </a:xfrm>
          <a:prstGeom prst="rect">
            <a:avLst/>
          </a:prstGeom>
          <a:ln w="12700">
            <a:solidFill>
              <a:srgbClr val="AF52DE"/>
            </a:solidFill>
            <a:miter lim="400000"/>
          </a:ln>
        </p:spPr>
        <p:txBody>
          <a:bodyPr lIns="45718" tIns="45718" rIns="45718" bIns="45718" anchor="ctr"/>
          <a:lstStyle/>
          <a:p>
            <a:pPr>
              <a:lnSpc>
                <a:spcPct val="90000"/>
              </a:lnSpc>
              <a:defRPr sz="1100">
                <a:latin typeface="Calibri Light"/>
                <a:ea typeface="Calibri Light"/>
                <a:cs typeface="Calibri Light"/>
                <a:sym typeface="Calibri Light"/>
              </a:defRPr>
            </a:pPr>
            <a:endParaRPr/>
          </a:p>
        </p:txBody>
      </p:sp>
      <p:sp>
        <p:nvSpPr>
          <p:cNvPr id="112" name="Taranaki whānau flourish because everyone enjoys support, connection, and opportunities to grow together and play together"/>
          <p:cNvSpPr txBox="1"/>
          <p:nvPr/>
        </p:nvSpPr>
        <p:spPr>
          <a:xfrm>
            <a:off x="1182380" y="1056610"/>
            <a:ext cx="8606247" cy="25852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8" tIns="45718" rIns="45718" bIns="45718" anchor="ctr">
            <a:spAutoFit/>
          </a:bodyPr>
          <a:lstStyle/>
          <a:p>
            <a:pPr>
              <a:lnSpc>
                <a:spcPct val="90000"/>
              </a:lnSpc>
              <a:defRPr sz="1100">
                <a:latin typeface="Calibri Light"/>
                <a:ea typeface="Calibri Light"/>
                <a:cs typeface="Calibri Light"/>
                <a:sym typeface="Calibri Light"/>
              </a:defRPr>
            </a:pPr>
            <a:r>
              <a:rPr lang="en-NZ" sz="1200"/>
              <a:t>Every child in Taranaki has a village to raise them; every adult in Taranaki understands the role they play in that village. </a:t>
            </a:r>
            <a:endParaRPr lang="en-US" sz="1200"/>
          </a:p>
        </p:txBody>
      </p:sp>
      <p:sp>
        <p:nvSpPr>
          <p:cNvPr id="113" name="Rectangle"/>
          <p:cNvSpPr/>
          <p:nvPr/>
        </p:nvSpPr>
        <p:spPr>
          <a:xfrm>
            <a:off x="214815" y="975657"/>
            <a:ext cx="828464" cy="397143"/>
          </a:xfrm>
          <a:prstGeom prst="rect">
            <a:avLst/>
          </a:prstGeom>
          <a:solidFill>
            <a:srgbClr val="7030A0"/>
          </a:solidFill>
          <a:ln w="12700">
            <a:solidFill>
              <a:srgbClr val="AF52DE"/>
            </a:solidFill>
            <a:miter lim="400000"/>
          </a:ln>
        </p:spPr>
        <p:txBody>
          <a:bodyPr lIns="45718" tIns="45718" rIns="45718" bIns="45718" anchor="ctr"/>
          <a:lstStyle/>
          <a:p>
            <a:pPr>
              <a:lnSpc>
                <a:spcPct val="90000"/>
              </a:lnSpc>
              <a:spcBef>
                <a:spcPts val="300"/>
              </a:spcBef>
              <a:defRPr sz="1100">
                <a:latin typeface="Calibri Light"/>
                <a:ea typeface="Calibri Light"/>
                <a:cs typeface="Calibri Light"/>
                <a:sym typeface="Calibri Light"/>
              </a:defRPr>
            </a:pPr>
            <a:endParaRPr/>
          </a:p>
        </p:txBody>
      </p:sp>
      <p:sp>
        <p:nvSpPr>
          <p:cNvPr id="114" name="Our vision"/>
          <p:cNvSpPr txBox="1"/>
          <p:nvPr/>
        </p:nvSpPr>
        <p:spPr>
          <a:xfrm>
            <a:off x="269587" y="1045641"/>
            <a:ext cx="737025" cy="24467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5718" tIns="45718" rIns="45718" bIns="45718" anchor="ctr">
            <a:spAutoFit/>
          </a:bodyPr>
          <a:lstStyle>
            <a:lvl1pPr>
              <a:lnSpc>
                <a:spcPct val="90000"/>
              </a:lnSpc>
              <a:spcBef>
                <a:spcPts val="300"/>
              </a:spcBef>
              <a:defRPr sz="1100">
                <a:solidFill>
                  <a:srgbClr val="FFFFFF"/>
                </a:solidFill>
                <a:latin typeface="Calibri Light"/>
                <a:ea typeface="Calibri Light"/>
                <a:cs typeface="Calibri Light"/>
                <a:sym typeface="Calibri Light"/>
              </a:defRPr>
            </a:lvl1pPr>
          </a:lstStyle>
          <a:p>
            <a:pPr algn="ctr"/>
            <a:r>
              <a:t>Our vision</a:t>
            </a:r>
          </a:p>
        </p:txBody>
      </p:sp>
      <p:graphicFrame>
        <p:nvGraphicFramePr>
          <p:cNvPr id="115" name="Table 13"/>
          <p:cNvGraphicFramePr/>
          <p:nvPr>
            <p:extLst>
              <p:ext uri="{D42A27DB-BD31-4B8C-83A1-F6EECF244321}">
                <p14:modId xmlns:p14="http://schemas.microsoft.com/office/powerpoint/2010/main" val="4105402126"/>
              </p:ext>
            </p:extLst>
          </p:nvPr>
        </p:nvGraphicFramePr>
        <p:xfrm>
          <a:off x="1166909" y="1905548"/>
          <a:ext cx="8620776" cy="426720"/>
        </p:xfrm>
        <a:graphic>
          <a:graphicData uri="http://schemas.openxmlformats.org/drawingml/2006/table">
            <a:tbl>
              <a:tblPr>
                <a:tableStyleId>{4C3C2611-4C71-4FC5-86AE-919BDF0F9419}</a:tableStyleId>
              </a:tblPr>
              <a:tblGrid>
                <a:gridCol w="2253336">
                  <a:extLst>
                    <a:ext uri="{9D8B030D-6E8A-4147-A177-3AD203B41FA5}">
                      <a16:colId xmlns:a16="http://schemas.microsoft.com/office/drawing/2014/main" val="20000"/>
                    </a:ext>
                  </a:extLst>
                </a:gridCol>
                <a:gridCol w="2253336">
                  <a:extLst>
                    <a:ext uri="{9D8B030D-6E8A-4147-A177-3AD203B41FA5}">
                      <a16:colId xmlns:a16="http://schemas.microsoft.com/office/drawing/2014/main" val="20001"/>
                    </a:ext>
                  </a:extLst>
                </a:gridCol>
                <a:gridCol w="1868155">
                  <a:extLst>
                    <a:ext uri="{9D8B030D-6E8A-4147-A177-3AD203B41FA5}">
                      <a16:colId xmlns:a16="http://schemas.microsoft.com/office/drawing/2014/main" val="20002"/>
                    </a:ext>
                  </a:extLst>
                </a:gridCol>
                <a:gridCol w="2245949">
                  <a:extLst>
                    <a:ext uri="{9D8B030D-6E8A-4147-A177-3AD203B41FA5}">
                      <a16:colId xmlns:a16="http://schemas.microsoft.com/office/drawing/2014/main" val="20003"/>
                    </a:ext>
                  </a:extLst>
                </a:gridCol>
              </a:tblGrid>
              <a:tr h="0">
                <a:tc>
                  <a:txBody>
                    <a:bodyPr/>
                    <a:lstStyle/>
                    <a:p>
                      <a:pPr algn="ctr" defTabSz="742950">
                        <a:defRPr sz="1100">
                          <a:latin typeface="Calibri Light"/>
                          <a:ea typeface="Calibri Light"/>
                          <a:cs typeface="Calibri Light"/>
                          <a:sym typeface="Calibri Light"/>
                        </a:defRPr>
                      </a:pPr>
                      <a:r>
                        <a:t>WHAKAMANA</a:t>
                      </a:r>
                      <a:endParaRPr sz="1800"/>
                    </a:p>
                    <a:p>
                      <a:pPr algn="ctr" defTabSz="742950">
                        <a:defRPr sz="1100">
                          <a:latin typeface="Calibri Light"/>
                          <a:ea typeface="Calibri Light"/>
                          <a:cs typeface="Calibri Light"/>
                          <a:sym typeface="Calibri Light"/>
                        </a:defRPr>
                      </a:pPr>
                      <a:r>
                        <a:t>EMPOWERMENT</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2F2F2"/>
                    </a:solidFill>
                  </a:tcPr>
                </a:tc>
                <a:tc>
                  <a:txBody>
                    <a:bodyPr/>
                    <a:lstStyle/>
                    <a:p>
                      <a:pPr algn="ctr" defTabSz="742950">
                        <a:defRPr sz="1100">
                          <a:latin typeface="Calibri Light"/>
                          <a:ea typeface="Calibri Light"/>
                          <a:cs typeface="Calibri Light"/>
                          <a:sym typeface="Calibri Light"/>
                        </a:defRPr>
                      </a:pPr>
                      <a:r>
                        <a:t>KOTAHITANGA</a:t>
                      </a:r>
                      <a:endParaRPr sz="1800"/>
                    </a:p>
                    <a:p>
                      <a:pPr algn="ctr" defTabSz="742950">
                        <a:defRPr sz="1100">
                          <a:latin typeface="Calibri Light"/>
                          <a:ea typeface="Calibri Light"/>
                          <a:cs typeface="Calibri Light"/>
                          <a:sym typeface="Calibri Light"/>
                        </a:defRPr>
                      </a:pPr>
                      <a:r>
                        <a:t>HOLISTIC DEVELOPMENT </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2F2F2"/>
                    </a:solidFill>
                  </a:tcPr>
                </a:tc>
                <a:tc>
                  <a:txBody>
                    <a:bodyPr/>
                    <a:lstStyle/>
                    <a:p>
                      <a:pPr algn="ctr" defTabSz="742950">
                        <a:defRPr sz="1100">
                          <a:latin typeface="Calibri Light"/>
                          <a:ea typeface="Calibri Light"/>
                          <a:cs typeface="Calibri Light"/>
                          <a:sym typeface="Calibri Light"/>
                        </a:defRPr>
                      </a:pPr>
                      <a:r>
                        <a:t>WHĀNAU TANGATA</a:t>
                      </a:r>
                      <a:endParaRPr sz="1800"/>
                    </a:p>
                    <a:p>
                      <a:pPr algn="ctr" defTabSz="742950">
                        <a:defRPr sz="1100">
                          <a:latin typeface="Calibri Light"/>
                          <a:ea typeface="Calibri Light"/>
                          <a:cs typeface="Calibri Light"/>
                          <a:sym typeface="Calibri Light"/>
                        </a:defRPr>
                      </a:pPr>
                      <a:r>
                        <a:t>FAMILY AND COMMUNITY </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2F2F2"/>
                    </a:solidFill>
                  </a:tcPr>
                </a:tc>
                <a:tc>
                  <a:txBody>
                    <a:bodyPr/>
                    <a:lstStyle/>
                    <a:p>
                      <a:pPr algn="ctr" defTabSz="742950">
                        <a:defRPr sz="1100">
                          <a:latin typeface="Calibri Light"/>
                          <a:ea typeface="Calibri Light"/>
                          <a:cs typeface="Calibri Light"/>
                          <a:sym typeface="Calibri Light"/>
                        </a:defRPr>
                      </a:pPr>
                      <a:r>
                        <a:t>NGĀ HONONGA</a:t>
                      </a:r>
                      <a:endParaRPr sz="1800"/>
                    </a:p>
                    <a:p>
                      <a:pPr algn="ctr" defTabSz="742950">
                        <a:defRPr sz="1100">
                          <a:latin typeface="Calibri Light"/>
                          <a:ea typeface="Calibri Light"/>
                          <a:cs typeface="Calibri Light"/>
                          <a:sym typeface="Calibri Light"/>
                        </a:defRPr>
                      </a:pPr>
                      <a:r>
                        <a:t>RELATIONSHIPS</a:t>
                      </a:r>
                    </a:p>
                  </a:txBody>
                  <a:tcPr marL="45720" marR="45720" horzOverflow="overflow">
                    <a:lnL w="12700">
                      <a:solidFill>
                        <a:srgbClr val="548235"/>
                      </a:solidFill>
                    </a:lnL>
                    <a:lnR w="12700">
                      <a:solidFill>
                        <a:srgbClr val="548235"/>
                      </a:solidFill>
                    </a:lnR>
                    <a:lnT w="12700">
                      <a:solidFill>
                        <a:srgbClr val="548235"/>
                      </a:solidFill>
                    </a:lnT>
                    <a:lnB w="12700">
                      <a:solidFill>
                        <a:srgbClr val="548235"/>
                      </a:solidFill>
                    </a:lnB>
                    <a:solidFill>
                      <a:srgbClr val="F2F2F2"/>
                    </a:solidFill>
                  </a:tcPr>
                </a:tc>
                <a:extLst>
                  <a:ext uri="{0D108BD9-81ED-4DB2-BD59-A6C34878D82A}">
                    <a16:rowId xmlns:a16="http://schemas.microsoft.com/office/drawing/2014/main" val="10000"/>
                  </a:ext>
                </a:extLst>
              </a:tr>
            </a:tbl>
          </a:graphicData>
        </a:graphic>
      </p:graphicFrame>
      <p:sp>
        <p:nvSpPr>
          <p:cNvPr id="3" name="Rectangle">
            <a:extLst>
              <a:ext uri="{FF2B5EF4-FFF2-40B4-BE49-F238E27FC236}">
                <a16:creationId xmlns:a16="http://schemas.microsoft.com/office/drawing/2014/main" id="{A4E772C0-678B-4810-DDB3-B5215512A76A}"/>
              </a:ext>
            </a:extLst>
          </p:cNvPr>
          <p:cNvSpPr/>
          <p:nvPr/>
        </p:nvSpPr>
        <p:spPr>
          <a:xfrm>
            <a:off x="210798" y="1932689"/>
            <a:ext cx="828464" cy="376824"/>
          </a:xfrm>
          <a:prstGeom prst="rect">
            <a:avLst/>
          </a:prstGeom>
          <a:solidFill>
            <a:srgbClr val="00B050"/>
          </a:solidFill>
          <a:ln w="12700">
            <a:solidFill>
              <a:schemeClr val="accent6">
                <a:lumOff val="-9568"/>
              </a:schemeClr>
            </a:solidFill>
            <a:miter lim="400000"/>
          </a:ln>
        </p:spPr>
        <p:txBody>
          <a:bodyPr lIns="45718" tIns="45718" rIns="45718" bIns="45718" anchor="ctr"/>
          <a:lstStyle/>
          <a:p>
            <a:pPr algn="ctr">
              <a:lnSpc>
                <a:spcPct val="90000"/>
              </a:lnSpc>
              <a:spcBef>
                <a:spcPts val="300"/>
              </a:spcBef>
              <a:defRPr sz="1100">
                <a:latin typeface="Calibri Light"/>
                <a:ea typeface="Calibri Light"/>
                <a:cs typeface="Calibri Light"/>
                <a:sym typeface="Calibri Light"/>
              </a:defRPr>
            </a:pPr>
            <a:r>
              <a:rPr lang="mi-NZ"/>
              <a:t>Our Principles </a:t>
            </a:r>
            <a:endParaRPr/>
          </a:p>
        </p:txBody>
      </p:sp>
    </p:spTree>
    <p:extLst>
      <p:ext uri="{BB962C8B-B14F-4D97-AF65-F5344CB8AC3E}">
        <p14:creationId xmlns:p14="http://schemas.microsoft.com/office/powerpoint/2010/main" val="3628711014"/>
      </p:ext>
    </p:extLst>
  </p:cSld>
  <p:clrMapOvr>
    <a:masterClrMapping/>
  </p:clrMapOvr>
  <p:transition spd="med"/>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8ADFF3C9BFCDE42ACFDC595DB7F4856" ma:contentTypeVersion="12" ma:contentTypeDescription="Create a new document." ma:contentTypeScope="" ma:versionID="9d20e85901cf8bd743397756f7c9b896">
  <xsd:schema xmlns:xsd="http://www.w3.org/2001/XMLSchema" xmlns:xs="http://www.w3.org/2001/XMLSchema" xmlns:p="http://schemas.microsoft.com/office/2006/metadata/properties" xmlns:ns2="fd3ef5b0-9b51-48e5-870b-55ec0223fd41" xmlns:ns3="bf727dc6-9f1d-4592-bd2e-55cdea11fd2e" targetNamespace="http://schemas.microsoft.com/office/2006/metadata/properties" ma:root="true" ma:fieldsID="9bcce84bc7507695114f59c0060e61c1" ns2:_="" ns3:_="">
    <xsd:import namespace="fd3ef5b0-9b51-48e5-870b-55ec0223fd41"/>
    <xsd:import namespace="bf727dc6-9f1d-4592-bd2e-55cdea11fd2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d3ef5b0-9b51-48e5-870b-55ec0223fd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727dc6-9f1d-4592-bd2e-55cdea11fd2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D7CAC9C-71A6-46C9-B36A-58A751EAF748}">
  <ds:schemaRefs>
    <ds:schemaRef ds:uri="http://schemas.microsoft.com/sharepoint/v3/contenttype/forms"/>
  </ds:schemaRefs>
</ds:datastoreItem>
</file>

<file path=customXml/itemProps2.xml><?xml version="1.0" encoding="utf-8"?>
<ds:datastoreItem xmlns:ds="http://schemas.openxmlformats.org/officeDocument/2006/customXml" ds:itemID="{12BC2278-71FA-4E86-9F69-E1ACBC4EE225}"/>
</file>

<file path=customXml/itemProps3.xml><?xml version="1.0" encoding="utf-8"?>
<ds:datastoreItem xmlns:ds="http://schemas.openxmlformats.org/officeDocument/2006/customXml" ds:itemID="{EE2188D1-DD57-48D0-91F1-300C47F420A5}">
  <ds:schemaRefs>
    <ds:schemaRef ds:uri="1afaabed-2316-4274-a0ec-3b16f8948fe6"/>
    <ds:schemaRef ds:uri="644da2c4-e0f2-4b35-9d54-3526db734bb4"/>
    <ds:schemaRef ds:uri="af5c3539-5fbf-4e73-9ff6-118b6c692e1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A4 Paper (210x297 mm)</PresentationFormat>
  <Slides>2</Slides>
  <Notes>2</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revision>1</cp:revision>
  <dcterms:modified xsi:type="dcterms:W3CDTF">2023-06-10T22:01:50Z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0x01010018ADFF3C9BFCDE42ACFDC595DB7F4856</vt:lpwstr>
  </property>
  <property fmtid="{D5CDD505-2E9C-101B-9397-08002B2CF9AE}" pid="3" name="MediaServiceImageTags">
    <vt:lpwstr/>
  </property>
</Properties>
</file>